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7" r:id="rId2"/>
    <p:sldId id="258" r:id="rId3"/>
    <p:sldId id="289" r:id="rId4"/>
    <p:sldId id="261" r:id="rId5"/>
    <p:sldId id="263" r:id="rId6"/>
    <p:sldId id="280" r:id="rId7"/>
    <p:sldId id="259" r:id="rId8"/>
    <p:sldId id="282" r:id="rId9"/>
    <p:sldId id="292" r:id="rId10"/>
    <p:sldId id="295" r:id="rId11"/>
    <p:sldId id="296" r:id="rId12"/>
    <p:sldId id="294" r:id="rId13"/>
    <p:sldId id="293" r:id="rId14"/>
    <p:sldId id="266" r:id="rId15"/>
    <p:sldId id="265" r:id="rId16"/>
    <p:sldId id="267" r:id="rId17"/>
    <p:sldId id="283" r:id="rId18"/>
    <p:sldId id="291" r:id="rId19"/>
    <p:sldId id="268" r:id="rId20"/>
    <p:sldId id="284" r:id="rId21"/>
    <p:sldId id="285" r:id="rId22"/>
    <p:sldId id="272" r:id="rId23"/>
    <p:sldId id="290" r:id="rId24"/>
    <p:sldId id="270" r:id="rId25"/>
    <p:sldId id="287" r:id="rId26"/>
    <p:sldId id="273" r:id="rId27"/>
    <p:sldId id="277" r:id="rId28"/>
    <p:sldId id="278" r:id="rId29"/>
    <p:sldId id="27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C6D911-9EE1-4220-95D7-004561565B53}" v="465" dt="2019-09-03T10:39:59.9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68" d="100"/>
          <a:sy n="68"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DBC4C6-AC41-497A-B617-0C7079B35558}" type="doc">
      <dgm:prSet loTypeId="urn:microsoft.com/office/officeart/2005/8/layout/hierarchy4" loCatId="relationship" qsTypeId="urn:microsoft.com/office/officeart/2005/8/quickstyle/simple2" qsCatId="simple" csTypeId="urn:microsoft.com/office/officeart/2005/8/colors/accent1_5" csCatId="accent1" phldr="1"/>
      <dgm:spPr/>
      <dgm:t>
        <a:bodyPr/>
        <a:lstStyle/>
        <a:p>
          <a:endParaRPr lang="en-GB"/>
        </a:p>
      </dgm:t>
    </dgm:pt>
    <dgm:pt modelId="{4979CB95-3CE3-4D53-B221-94D02D230788}">
      <dgm:prSet phldrT="[Text]" custT="1"/>
      <dgm:spPr>
        <a:solidFill>
          <a:srgbClr val="4D738A"/>
        </a:solidFill>
      </dgm:spPr>
      <dgm:t>
        <a:bodyPr/>
        <a:lstStyle/>
        <a:p>
          <a:r>
            <a:rPr lang="en-GB" sz="3200" dirty="0">
              <a:solidFill>
                <a:schemeClr val="bg1"/>
              </a:solidFill>
            </a:rPr>
            <a:t>Overall quality</a:t>
          </a:r>
        </a:p>
      </dgm:t>
    </dgm:pt>
    <dgm:pt modelId="{18059E5F-5779-4EEB-8DB6-F1AFFCC0759A}" type="parTrans" cxnId="{2AC0DBE2-57D9-44B1-9669-8A7EF558CBED}">
      <dgm:prSet/>
      <dgm:spPr/>
      <dgm:t>
        <a:bodyPr/>
        <a:lstStyle/>
        <a:p>
          <a:endParaRPr lang="en-GB">
            <a:solidFill>
              <a:schemeClr val="tx1"/>
            </a:solidFill>
          </a:endParaRPr>
        </a:p>
      </dgm:t>
    </dgm:pt>
    <dgm:pt modelId="{7DC7C621-746C-4873-8FAE-4A766706580D}" type="sibTrans" cxnId="{2AC0DBE2-57D9-44B1-9669-8A7EF558CBED}">
      <dgm:prSet/>
      <dgm:spPr/>
      <dgm:t>
        <a:bodyPr/>
        <a:lstStyle/>
        <a:p>
          <a:endParaRPr lang="en-GB">
            <a:solidFill>
              <a:schemeClr val="tx1"/>
            </a:solidFill>
          </a:endParaRPr>
        </a:p>
      </dgm:t>
    </dgm:pt>
    <dgm:pt modelId="{B6C4D319-02E7-4ECC-87BC-6F4458356015}">
      <dgm:prSet custT="1"/>
      <dgm:spPr>
        <a:solidFill>
          <a:srgbClr val="D4DFEC"/>
        </a:solidFill>
      </dgm:spPr>
      <dgm:t>
        <a:bodyPr anchor="ctr"/>
        <a:lstStyle/>
        <a:p>
          <a:pPr marL="0" marR="0" indent="0" defTabSz="914400" eaLnBrk="1" fontAlgn="auto" latinLnBrk="0" hangingPunct="1">
            <a:lnSpc>
              <a:spcPct val="100000"/>
            </a:lnSpc>
            <a:spcBef>
              <a:spcPts val="0"/>
            </a:spcBef>
            <a:spcAft>
              <a:spcPts val="0"/>
            </a:spcAft>
            <a:buClrTx/>
            <a:buSzTx/>
            <a:buFontTx/>
            <a:buNone/>
            <a:tabLst/>
            <a:defRPr/>
          </a:pPr>
          <a:r>
            <a:rPr lang="en-GB" sz="1800" dirty="0">
              <a:solidFill>
                <a:schemeClr val="tx1"/>
              </a:solidFill>
            </a:rPr>
            <a:t>FTE x 2.5 = number of outputs required</a:t>
          </a:r>
        </a:p>
      </dgm:t>
    </dgm:pt>
    <dgm:pt modelId="{A131E636-08E7-4DD9-9628-61BC77187CBA}" type="parTrans" cxnId="{BC70D887-ED25-4EE4-BF66-3D7B6983416F}">
      <dgm:prSet/>
      <dgm:spPr/>
      <dgm:t>
        <a:bodyPr/>
        <a:lstStyle/>
        <a:p>
          <a:endParaRPr lang="en-GB">
            <a:solidFill>
              <a:schemeClr val="tx1"/>
            </a:solidFill>
          </a:endParaRPr>
        </a:p>
      </dgm:t>
    </dgm:pt>
    <dgm:pt modelId="{7C495603-D2C4-4938-AFAB-BA05C000FB31}" type="sibTrans" cxnId="{BC70D887-ED25-4EE4-BF66-3D7B6983416F}">
      <dgm:prSet/>
      <dgm:spPr/>
      <dgm:t>
        <a:bodyPr/>
        <a:lstStyle/>
        <a:p>
          <a:endParaRPr lang="en-GB">
            <a:solidFill>
              <a:schemeClr val="tx1"/>
            </a:solidFill>
          </a:endParaRPr>
        </a:p>
      </dgm:t>
    </dgm:pt>
    <dgm:pt modelId="{C6851B95-95EF-4D71-A482-1F5EF8898C73}">
      <dgm:prSet custT="1"/>
      <dgm:spPr>
        <a:solidFill>
          <a:srgbClr val="AAC0D9">
            <a:alpha val="50000"/>
          </a:srgbClr>
        </a:solidFill>
      </dgm:spPr>
      <dgm:t>
        <a:bodyPr anchor="ctr"/>
        <a:lstStyle/>
        <a:p>
          <a:pPr marL="0" marR="0" indent="0" defTabSz="914400" eaLnBrk="1" fontAlgn="auto" latinLnBrk="0" hangingPunct="1">
            <a:lnSpc>
              <a:spcPct val="100000"/>
            </a:lnSpc>
            <a:spcBef>
              <a:spcPts val="0"/>
            </a:spcBef>
            <a:spcAft>
              <a:spcPts val="0"/>
            </a:spcAft>
            <a:buClrTx/>
            <a:buSzTx/>
            <a:buFontTx/>
            <a:buNone/>
            <a:tabLst/>
            <a:defRPr/>
          </a:pPr>
          <a:r>
            <a:rPr lang="en-GB" sz="1800" dirty="0">
              <a:solidFill>
                <a:schemeClr val="tx1"/>
              </a:solidFill>
            </a:rPr>
            <a:t>Impact case studies</a:t>
          </a:r>
        </a:p>
      </dgm:t>
    </dgm:pt>
    <dgm:pt modelId="{8955D3DA-3B06-4B6B-A8DD-B0807738CA04}" type="parTrans" cxnId="{D1324760-E7EB-40DC-9879-B9F0176C1E91}">
      <dgm:prSet/>
      <dgm:spPr/>
      <dgm:t>
        <a:bodyPr/>
        <a:lstStyle/>
        <a:p>
          <a:endParaRPr lang="en-GB">
            <a:solidFill>
              <a:schemeClr val="tx1"/>
            </a:solidFill>
          </a:endParaRPr>
        </a:p>
      </dgm:t>
    </dgm:pt>
    <dgm:pt modelId="{C03F4949-5B3B-4BA1-BC32-8AC63A3CAE7F}" type="sibTrans" cxnId="{D1324760-E7EB-40DC-9879-B9F0176C1E91}">
      <dgm:prSet/>
      <dgm:spPr/>
      <dgm:t>
        <a:bodyPr/>
        <a:lstStyle/>
        <a:p>
          <a:endParaRPr lang="en-GB">
            <a:solidFill>
              <a:schemeClr val="tx1"/>
            </a:solidFill>
          </a:endParaRPr>
        </a:p>
      </dgm:t>
    </dgm:pt>
    <dgm:pt modelId="{D419D81A-E0B9-4B08-A03D-F74102EA6752}">
      <dgm:prSet custT="1"/>
      <dgm:spPr>
        <a:solidFill>
          <a:srgbClr val="AAC0D9">
            <a:alpha val="50000"/>
          </a:srgbClr>
        </a:solidFill>
      </dgm:spPr>
      <dgm:t>
        <a:bodyPr anchor="ctr"/>
        <a:lstStyle/>
        <a:p>
          <a:pPr marL="0" marR="0" indent="0" defTabSz="914400" eaLnBrk="1" fontAlgn="auto" latinLnBrk="0" hangingPunct="1">
            <a:lnSpc>
              <a:spcPct val="100000"/>
            </a:lnSpc>
            <a:spcBef>
              <a:spcPts val="0"/>
            </a:spcBef>
            <a:spcAft>
              <a:spcPts val="0"/>
            </a:spcAft>
            <a:buClrTx/>
            <a:buSzTx/>
            <a:buFontTx/>
            <a:buNone/>
            <a:tabLst/>
            <a:defRPr/>
          </a:pPr>
          <a:r>
            <a:rPr lang="en-GB" sz="1800" dirty="0">
              <a:solidFill>
                <a:schemeClr val="tx1"/>
              </a:solidFill>
            </a:rPr>
            <a:t>Environment data and template </a:t>
          </a:r>
        </a:p>
      </dgm:t>
    </dgm:pt>
    <dgm:pt modelId="{C71F498E-3972-49C9-AE40-4A6E7DDE1392}" type="parTrans" cxnId="{D966F81E-C678-42AD-87D8-BED7BEE768C3}">
      <dgm:prSet/>
      <dgm:spPr/>
      <dgm:t>
        <a:bodyPr/>
        <a:lstStyle/>
        <a:p>
          <a:endParaRPr lang="en-GB">
            <a:solidFill>
              <a:schemeClr val="tx1"/>
            </a:solidFill>
          </a:endParaRPr>
        </a:p>
      </dgm:t>
    </dgm:pt>
    <dgm:pt modelId="{2B157C7C-784B-436A-BB4B-B01AB0E39752}" type="sibTrans" cxnId="{D966F81E-C678-42AD-87D8-BED7BEE768C3}">
      <dgm:prSet/>
      <dgm:spPr/>
      <dgm:t>
        <a:bodyPr/>
        <a:lstStyle/>
        <a:p>
          <a:endParaRPr lang="en-GB">
            <a:solidFill>
              <a:schemeClr val="tx1"/>
            </a:solidFill>
          </a:endParaRPr>
        </a:p>
      </dgm:t>
    </dgm:pt>
    <dgm:pt modelId="{A810FAD5-AC44-4E21-8FA9-7F07B473216F}">
      <dgm:prSet custT="1"/>
      <dgm:spPr>
        <a:solidFill>
          <a:srgbClr val="4D738A">
            <a:alpha val="70000"/>
          </a:srgbClr>
        </a:solidFill>
      </dgm:spPr>
      <dgm:t>
        <a:bodyPr/>
        <a:lstStyle/>
        <a:p>
          <a:r>
            <a:rPr lang="en-GB" sz="2400" b="1" dirty="0">
              <a:solidFill>
                <a:schemeClr val="bg1"/>
              </a:solidFill>
            </a:rPr>
            <a:t>Outputs</a:t>
          </a:r>
        </a:p>
      </dgm:t>
    </dgm:pt>
    <dgm:pt modelId="{DDA67940-8D25-47C0-82A6-66CBA4526E2C}" type="parTrans" cxnId="{1F5C38F5-41C8-4E50-A66A-E07C933079AA}">
      <dgm:prSet/>
      <dgm:spPr/>
      <dgm:t>
        <a:bodyPr/>
        <a:lstStyle/>
        <a:p>
          <a:endParaRPr lang="en-GB">
            <a:solidFill>
              <a:schemeClr val="tx1"/>
            </a:solidFill>
          </a:endParaRPr>
        </a:p>
      </dgm:t>
    </dgm:pt>
    <dgm:pt modelId="{9459166E-6670-4ED0-AACC-04AF5713A62F}" type="sibTrans" cxnId="{1F5C38F5-41C8-4E50-A66A-E07C933079AA}">
      <dgm:prSet/>
      <dgm:spPr/>
      <dgm:t>
        <a:bodyPr/>
        <a:lstStyle/>
        <a:p>
          <a:endParaRPr lang="en-GB">
            <a:solidFill>
              <a:schemeClr val="tx1"/>
            </a:solidFill>
          </a:endParaRPr>
        </a:p>
      </dgm:t>
    </dgm:pt>
    <dgm:pt modelId="{3CD1A971-5DAA-4E44-852D-423D467A6F0C}">
      <dgm:prSet custT="1"/>
      <dgm:spPr>
        <a:solidFill>
          <a:srgbClr val="4D738A">
            <a:alpha val="70000"/>
          </a:srgbClr>
        </a:solidFill>
      </dgm:spPr>
      <dgm:t>
        <a:bodyPr/>
        <a:lstStyle/>
        <a:p>
          <a:r>
            <a:rPr lang="en-GB" sz="2400" b="1" dirty="0">
              <a:solidFill>
                <a:schemeClr val="bg1"/>
              </a:solidFill>
              <a:latin typeface="+mn-lt"/>
            </a:rPr>
            <a:t>Impact</a:t>
          </a:r>
          <a:endParaRPr lang="en-GB" sz="2400" b="1" dirty="0">
            <a:solidFill>
              <a:schemeClr val="bg1"/>
            </a:solidFill>
          </a:endParaRPr>
        </a:p>
      </dgm:t>
    </dgm:pt>
    <dgm:pt modelId="{789F7608-80AF-4453-A93A-B0AF6659E17A}" type="parTrans" cxnId="{9BAD5DBD-5FDC-419A-9FAE-C690671D09B4}">
      <dgm:prSet/>
      <dgm:spPr/>
      <dgm:t>
        <a:bodyPr/>
        <a:lstStyle/>
        <a:p>
          <a:endParaRPr lang="en-GB">
            <a:solidFill>
              <a:schemeClr val="tx1"/>
            </a:solidFill>
          </a:endParaRPr>
        </a:p>
      </dgm:t>
    </dgm:pt>
    <dgm:pt modelId="{AF21A2DB-D6A0-414F-875F-3D64F16B9F88}" type="sibTrans" cxnId="{9BAD5DBD-5FDC-419A-9FAE-C690671D09B4}">
      <dgm:prSet/>
      <dgm:spPr/>
      <dgm:t>
        <a:bodyPr/>
        <a:lstStyle/>
        <a:p>
          <a:endParaRPr lang="en-GB">
            <a:solidFill>
              <a:schemeClr val="tx1"/>
            </a:solidFill>
          </a:endParaRPr>
        </a:p>
      </dgm:t>
    </dgm:pt>
    <dgm:pt modelId="{D9D41C3F-4776-442A-A053-0936ADA20BC4}">
      <dgm:prSet custT="1"/>
      <dgm:spPr>
        <a:solidFill>
          <a:srgbClr val="4D738A">
            <a:alpha val="70000"/>
          </a:srgbClr>
        </a:solidFill>
      </dgm:spPr>
      <dgm:t>
        <a:bodyPr/>
        <a:lstStyle/>
        <a:p>
          <a:r>
            <a:rPr lang="en-GB" sz="2400" b="1" dirty="0">
              <a:solidFill>
                <a:schemeClr val="bg1"/>
              </a:solidFill>
            </a:rPr>
            <a:t>Environment</a:t>
          </a:r>
        </a:p>
      </dgm:t>
    </dgm:pt>
    <dgm:pt modelId="{05D5AD4C-FAB9-4BC6-A09A-DDD46751B502}" type="parTrans" cxnId="{5EEE35D0-9E65-430A-BE54-5532444914F3}">
      <dgm:prSet/>
      <dgm:spPr/>
      <dgm:t>
        <a:bodyPr/>
        <a:lstStyle/>
        <a:p>
          <a:endParaRPr lang="en-GB">
            <a:solidFill>
              <a:schemeClr val="tx1"/>
            </a:solidFill>
          </a:endParaRPr>
        </a:p>
      </dgm:t>
    </dgm:pt>
    <dgm:pt modelId="{49522790-94E1-486B-A5F2-89E3C85D0A18}" type="sibTrans" cxnId="{5EEE35D0-9E65-430A-BE54-5532444914F3}">
      <dgm:prSet/>
      <dgm:spPr/>
      <dgm:t>
        <a:bodyPr/>
        <a:lstStyle/>
        <a:p>
          <a:endParaRPr lang="en-GB">
            <a:solidFill>
              <a:schemeClr val="tx1"/>
            </a:solidFill>
          </a:endParaRPr>
        </a:p>
      </dgm:t>
    </dgm:pt>
    <dgm:pt modelId="{80047215-D342-4547-B118-A756FB5DD649}" type="pres">
      <dgm:prSet presAssocID="{7CDBC4C6-AC41-497A-B617-0C7079B35558}" presName="Name0" presStyleCnt="0">
        <dgm:presLayoutVars>
          <dgm:chPref val="1"/>
          <dgm:dir/>
          <dgm:animOne val="branch"/>
          <dgm:animLvl val="lvl"/>
          <dgm:resizeHandles/>
        </dgm:presLayoutVars>
      </dgm:prSet>
      <dgm:spPr/>
    </dgm:pt>
    <dgm:pt modelId="{CD2DA432-048E-4B3C-A581-302A2E2BA159}" type="pres">
      <dgm:prSet presAssocID="{4979CB95-3CE3-4D53-B221-94D02D230788}" presName="vertOne" presStyleCnt="0"/>
      <dgm:spPr/>
    </dgm:pt>
    <dgm:pt modelId="{BC26F1AB-E1C4-4A7E-9005-203814DD24BC}" type="pres">
      <dgm:prSet presAssocID="{4979CB95-3CE3-4D53-B221-94D02D230788}" presName="txOne" presStyleLbl="node0" presStyleIdx="0" presStyleCnt="1" custScaleY="63826">
        <dgm:presLayoutVars>
          <dgm:chPref val="3"/>
        </dgm:presLayoutVars>
      </dgm:prSet>
      <dgm:spPr/>
    </dgm:pt>
    <dgm:pt modelId="{D83712D0-DD0F-4DE6-8E34-78A81CA9A0AA}" type="pres">
      <dgm:prSet presAssocID="{4979CB95-3CE3-4D53-B221-94D02D230788}" presName="parTransOne" presStyleCnt="0"/>
      <dgm:spPr/>
    </dgm:pt>
    <dgm:pt modelId="{95BA4FE6-367A-4CFF-931A-D81FA21751BD}" type="pres">
      <dgm:prSet presAssocID="{4979CB95-3CE3-4D53-B221-94D02D230788}" presName="horzOne" presStyleCnt="0"/>
      <dgm:spPr/>
    </dgm:pt>
    <dgm:pt modelId="{62986CEE-47BF-467B-8A83-12E087E0FE24}" type="pres">
      <dgm:prSet presAssocID="{A810FAD5-AC44-4E21-8FA9-7F07B473216F}" presName="vertTwo" presStyleCnt="0"/>
      <dgm:spPr/>
    </dgm:pt>
    <dgm:pt modelId="{1095B457-A8A3-4F88-A884-4265FEF36CDE}" type="pres">
      <dgm:prSet presAssocID="{A810FAD5-AC44-4E21-8FA9-7F07B473216F}" presName="txTwo" presStyleLbl="node2" presStyleIdx="0" presStyleCnt="3" custScaleY="50310">
        <dgm:presLayoutVars>
          <dgm:chPref val="3"/>
        </dgm:presLayoutVars>
      </dgm:prSet>
      <dgm:spPr/>
    </dgm:pt>
    <dgm:pt modelId="{D4F5D97F-6C2F-480B-B7A1-7D54D37636E8}" type="pres">
      <dgm:prSet presAssocID="{A810FAD5-AC44-4E21-8FA9-7F07B473216F}" presName="parTransTwo" presStyleCnt="0"/>
      <dgm:spPr/>
    </dgm:pt>
    <dgm:pt modelId="{D94A5812-900C-471C-B5CB-3BDAFF3016B3}" type="pres">
      <dgm:prSet presAssocID="{A810FAD5-AC44-4E21-8FA9-7F07B473216F}" presName="horzTwo" presStyleCnt="0"/>
      <dgm:spPr/>
    </dgm:pt>
    <dgm:pt modelId="{79D6F580-165A-4355-9F6F-2F26110E748A}" type="pres">
      <dgm:prSet presAssocID="{B6C4D319-02E7-4ECC-87BC-6F4458356015}" presName="vertThree" presStyleCnt="0"/>
      <dgm:spPr/>
    </dgm:pt>
    <dgm:pt modelId="{2D7F5482-7DBC-43BA-A7BD-EBF3A0083EEC}" type="pres">
      <dgm:prSet presAssocID="{B6C4D319-02E7-4ECC-87BC-6F4458356015}" presName="txThree" presStyleLbl="node3" presStyleIdx="0" presStyleCnt="3">
        <dgm:presLayoutVars>
          <dgm:chPref val="3"/>
        </dgm:presLayoutVars>
      </dgm:prSet>
      <dgm:spPr/>
    </dgm:pt>
    <dgm:pt modelId="{FA48E6E1-B4A2-4267-819A-9072C3417649}" type="pres">
      <dgm:prSet presAssocID="{B6C4D319-02E7-4ECC-87BC-6F4458356015}" presName="horzThree" presStyleCnt="0"/>
      <dgm:spPr/>
    </dgm:pt>
    <dgm:pt modelId="{C1646160-1CCB-4758-A60E-86615C35F267}" type="pres">
      <dgm:prSet presAssocID="{9459166E-6670-4ED0-AACC-04AF5713A62F}" presName="sibSpaceTwo" presStyleCnt="0"/>
      <dgm:spPr/>
    </dgm:pt>
    <dgm:pt modelId="{DA95872C-4988-426F-8AD9-4F603F4ACAE7}" type="pres">
      <dgm:prSet presAssocID="{3CD1A971-5DAA-4E44-852D-423D467A6F0C}" presName="vertTwo" presStyleCnt="0"/>
      <dgm:spPr/>
    </dgm:pt>
    <dgm:pt modelId="{1C83A54A-F09E-4BD4-B033-4CDD9B400C7A}" type="pres">
      <dgm:prSet presAssocID="{3CD1A971-5DAA-4E44-852D-423D467A6F0C}" presName="txTwo" presStyleLbl="node2" presStyleIdx="1" presStyleCnt="3" custScaleY="50309">
        <dgm:presLayoutVars>
          <dgm:chPref val="3"/>
        </dgm:presLayoutVars>
      </dgm:prSet>
      <dgm:spPr/>
    </dgm:pt>
    <dgm:pt modelId="{9D546F18-D460-40A8-97CA-07977C99E060}" type="pres">
      <dgm:prSet presAssocID="{3CD1A971-5DAA-4E44-852D-423D467A6F0C}" presName="parTransTwo" presStyleCnt="0"/>
      <dgm:spPr/>
    </dgm:pt>
    <dgm:pt modelId="{F0B23E6F-EAC1-450F-BB59-CA6752261F45}" type="pres">
      <dgm:prSet presAssocID="{3CD1A971-5DAA-4E44-852D-423D467A6F0C}" presName="horzTwo" presStyleCnt="0"/>
      <dgm:spPr/>
    </dgm:pt>
    <dgm:pt modelId="{0D211061-D0F8-483A-8988-C35AFCC3A884}" type="pres">
      <dgm:prSet presAssocID="{C6851B95-95EF-4D71-A482-1F5EF8898C73}" presName="vertThree" presStyleCnt="0"/>
      <dgm:spPr/>
    </dgm:pt>
    <dgm:pt modelId="{4024F3F1-0235-4193-8A5C-7EBE83DCCB08}" type="pres">
      <dgm:prSet presAssocID="{C6851B95-95EF-4D71-A482-1F5EF8898C73}" presName="txThree" presStyleLbl="node3" presStyleIdx="1" presStyleCnt="3">
        <dgm:presLayoutVars>
          <dgm:chPref val="3"/>
        </dgm:presLayoutVars>
      </dgm:prSet>
      <dgm:spPr/>
    </dgm:pt>
    <dgm:pt modelId="{965494E1-9FD7-4E4D-8C28-77EF39BD9CD9}" type="pres">
      <dgm:prSet presAssocID="{C6851B95-95EF-4D71-A482-1F5EF8898C73}" presName="horzThree" presStyleCnt="0"/>
      <dgm:spPr/>
    </dgm:pt>
    <dgm:pt modelId="{735B3F05-B6ED-4C6D-9A21-06A85FA3D301}" type="pres">
      <dgm:prSet presAssocID="{AF21A2DB-D6A0-414F-875F-3D64F16B9F88}" presName="sibSpaceTwo" presStyleCnt="0"/>
      <dgm:spPr/>
    </dgm:pt>
    <dgm:pt modelId="{5B1DF4DE-2CC3-4A9A-92AF-6FFFCE71D58D}" type="pres">
      <dgm:prSet presAssocID="{D9D41C3F-4776-442A-A053-0936ADA20BC4}" presName="vertTwo" presStyleCnt="0"/>
      <dgm:spPr/>
    </dgm:pt>
    <dgm:pt modelId="{341BD9DC-3C29-4C1F-A040-4804CD20A7FF}" type="pres">
      <dgm:prSet presAssocID="{D9D41C3F-4776-442A-A053-0936ADA20BC4}" presName="txTwo" presStyleLbl="node2" presStyleIdx="2" presStyleCnt="3" custScaleY="50309">
        <dgm:presLayoutVars>
          <dgm:chPref val="3"/>
        </dgm:presLayoutVars>
      </dgm:prSet>
      <dgm:spPr/>
    </dgm:pt>
    <dgm:pt modelId="{A9B2CC8D-FA7B-4893-AA4F-A62148FF10A5}" type="pres">
      <dgm:prSet presAssocID="{D9D41C3F-4776-442A-A053-0936ADA20BC4}" presName="parTransTwo" presStyleCnt="0"/>
      <dgm:spPr/>
    </dgm:pt>
    <dgm:pt modelId="{3FCC817D-168F-4617-9416-C03E7F803580}" type="pres">
      <dgm:prSet presAssocID="{D9D41C3F-4776-442A-A053-0936ADA20BC4}" presName="horzTwo" presStyleCnt="0"/>
      <dgm:spPr/>
    </dgm:pt>
    <dgm:pt modelId="{D24ACDDB-4ECA-4073-8D9F-E260EF0BBBBD}" type="pres">
      <dgm:prSet presAssocID="{D419D81A-E0B9-4B08-A03D-F74102EA6752}" presName="vertThree" presStyleCnt="0"/>
      <dgm:spPr/>
    </dgm:pt>
    <dgm:pt modelId="{CCF4EC52-E247-40F5-AC90-6B3836169A58}" type="pres">
      <dgm:prSet presAssocID="{D419D81A-E0B9-4B08-A03D-F74102EA6752}" presName="txThree" presStyleLbl="node3" presStyleIdx="2" presStyleCnt="3">
        <dgm:presLayoutVars>
          <dgm:chPref val="3"/>
        </dgm:presLayoutVars>
      </dgm:prSet>
      <dgm:spPr/>
    </dgm:pt>
    <dgm:pt modelId="{B192CE01-56BA-4EC1-976D-9BA2249E086F}" type="pres">
      <dgm:prSet presAssocID="{D419D81A-E0B9-4B08-A03D-F74102EA6752}" presName="horzThree" presStyleCnt="0"/>
      <dgm:spPr/>
    </dgm:pt>
  </dgm:ptLst>
  <dgm:cxnLst>
    <dgm:cxn modelId="{A547FA13-C239-4576-BB0F-831678C28E5F}" type="presOf" srcId="{D9D41C3F-4776-442A-A053-0936ADA20BC4}" destId="{341BD9DC-3C29-4C1F-A040-4804CD20A7FF}" srcOrd="0" destOrd="0" presId="urn:microsoft.com/office/officeart/2005/8/layout/hierarchy4"/>
    <dgm:cxn modelId="{D966F81E-C678-42AD-87D8-BED7BEE768C3}" srcId="{D9D41C3F-4776-442A-A053-0936ADA20BC4}" destId="{D419D81A-E0B9-4B08-A03D-F74102EA6752}" srcOrd="0" destOrd="0" parTransId="{C71F498E-3972-49C9-AE40-4A6E7DDE1392}" sibTransId="{2B157C7C-784B-436A-BB4B-B01AB0E39752}"/>
    <dgm:cxn modelId="{D7DEAD38-BD02-40D1-ABC8-3913B869D330}" type="presOf" srcId="{B6C4D319-02E7-4ECC-87BC-6F4458356015}" destId="{2D7F5482-7DBC-43BA-A7BD-EBF3A0083EEC}" srcOrd="0" destOrd="0" presId="urn:microsoft.com/office/officeart/2005/8/layout/hierarchy4"/>
    <dgm:cxn modelId="{B32D9F3A-AAF0-416F-B6C9-0A572F318C28}" type="presOf" srcId="{D419D81A-E0B9-4B08-A03D-F74102EA6752}" destId="{CCF4EC52-E247-40F5-AC90-6B3836169A58}" srcOrd="0" destOrd="0" presId="urn:microsoft.com/office/officeart/2005/8/layout/hierarchy4"/>
    <dgm:cxn modelId="{D1324760-E7EB-40DC-9879-B9F0176C1E91}" srcId="{3CD1A971-5DAA-4E44-852D-423D467A6F0C}" destId="{C6851B95-95EF-4D71-A482-1F5EF8898C73}" srcOrd="0" destOrd="0" parTransId="{8955D3DA-3B06-4B6B-A8DD-B0807738CA04}" sibTransId="{C03F4949-5B3B-4BA1-BC32-8AC63A3CAE7F}"/>
    <dgm:cxn modelId="{BE5C7970-DAE3-4128-BA82-3045E0206C0B}" type="presOf" srcId="{C6851B95-95EF-4D71-A482-1F5EF8898C73}" destId="{4024F3F1-0235-4193-8A5C-7EBE83DCCB08}" srcOrd="0" destOrd="0" presId="urn:microsoft.com/office/officeart/2005/8/layout/hierarchy4"/>
    <dgm:cxn modelId="{99C8A870-7C2F-4FB7-B126-71C828D36299}" type="presOf" srcId="{4979CB95-3CE3-4D53-B221-94D02D230788}" destId="{BC26F1AB-E1C4-4A7E-9005-203814DD24BC}" srcOrd="0" destOrd="0" presId="urn:microsoft.com/office/officeart/2005/8/layout/hierarchy4"/>
    <dgm:cxn modelId="{22ED9C52-7691-4D1E-A941-9EB9DA34BAE9}" type="presOf" srcId="{7CDBC4C6-AC41-497A-B617-0C7079B35558}" destId="{80047215-D342-4547-B118-A756FB5DD649}" srcOrd="0" destOrd="0" presId="urn:microsoft.com/office/officeart/2005/8/layout/hierarchy4"/>
    <dgm:cxn modelId="{BC70D887-ED25-4EE4-BF66-3D7B6983416F}" srcId="{A810FAD5-AC44-4E21-8FA9-7F07B473216F}" destId="{B6C4D319-02E7-4ECC-87BC-6F4458356015}" srcOrd="0" destOrd="0" parTransId="{A131E636-08E7-4DD9-9628-61BC77187CBA}" sibTransId="{7C495603-D2C4-4938-AFAB-BA05C000FB31}"/>
    <dgm:cxn modelId="{F643BDB5-6CD3-417D-8DBF-343F046522EF}" type="presOf" srcId="{3CD1A971-5DAA-4E44-852D-423D467A6F0C}" destId="{1C83A54A-F09E-4BD4-B033-4CDD9B400C7A}" srcOrd="0" destOrd="0" presId="urn:microsoft.com/office/officeart/2005/8/layout/hierarchy4"/>
    <dgm:cxn modelId="{9BAD5DBD-5FDC-419A-9FAE-C690671D09B4}" srcId="{4979CB95-3CE3-4D53-B221-94D02D230788}" destId="{3CD1A971-5DAA-4E44-852D-423D467A6F0C}" srcOrd="1" destOrd="0" parTransId="{789F7608-80AF-4453-A93A-B0AF6659E17A}" sibTransId="{AF21A2DB-D6A0-414F-875F-3D64F16B9F88}"/>
    <dgm:cxn modelId="{769576C2-25DB-444F-92F6-B2DFECD04812}" type="presOf" srcId="{A810FAD5-AC44-4E21-8FA9-7F07B473216F}" destId="{1095B457-A8A3-4F88-A884-4265FEF36CDE}" srcOrd="0" destOrd="0" presId="urn:microsoft.com/office/officeart/2005/8/layout/hierarchy4"/>
    <dgm:cxn modelId="{5EEE35D0-9E65-430A-BE54-5532444914F3}" srcId="{4979CB95-3CE3-4D53-B221-94D02D230788}" destId="{D9D41C3F-4776-442A-A053-0936ADA20BC4}" srcOrd="2" destOrd="0" parTransId="{05D5AD4C-FAB9-4BC6-A09A-DDD46751B502}" sibTransId="{49522790-94E1-486B-A5F2-89E3C85D0A18}"/>
    <dgm:cxn modelId="{2AC0DBE2-57D9-44B1-9669-8A7EF558CBED}" srcId="{7CDBC4C6-AC41-497A-B617-0C7079B35558}" destId="{4979CB95-3CE3-4D53-B221-94D02D230788}" srcOrd="0" destOrd="0" parTransId="{18059E5F-5779-4EEB-8DB6-F1AFFCC0759A}" sibTransId="{7DC7C621-746C-4873-8FAE-4A766706580D}"/>
    <dgm:cxn modelId="{1F5C38F5-41C8-4E50-A66A-E07C933079AA}" srcId="{4979CB95-3CE3-4D53-B221-94D02D230788}" destId="{A810FAD5-AC44-4E21-8FA9-7F07B473216F}" srcOrd="0" destOrd="0" parTransId="{DDA67940-8D25-47C0-82A6-66CBA4526E2C}" sibTransId="{9459166E-6670-4ED0-AACC-04AF5713A62F}"/>
    <dgm:cxn modelId="{93B232C0-F054-40A7-84DF-1E5E015C1B4E}" type="presParOf" srcId="{80047215-D342-4547-B118-A756FB5DD649}" destId="{CD2DA432-048E-4B3C-A581-302A2E2BA159}" srcOrd="0" destOrd="0" presId="urn:microsoft.com/office/officeart/2005/8/layout/hierarchy4"/>
    <dgm:cxn modelId="{C1D4CBA7-243A-45F7-8298-786231F74D77}" type="presParOf" srcId="{CD2DA432-048E-4B3C-A581-302A2E2BA159}" destId="{BC26F1AB-E1C4-4A7E-9005-203814DD24BC}" srcOrd="0" destOrd="0" presId="urn:microsoft.com/office/officeart/2005/8/layout/hierarchy4"/>
    <dgm:cxn modelId="{7647C762-2C4B-431A-B39E-3D72EEE425C6}" type="presParOf" srcId="{CD2DA432-048E-4B3C-A581-302A2E2BA159}" destId="{D83712D0-DD0F-4DE6-8E34-78A81CA9A0AA}" srcOrd="1" destOrd="0" presId="urn:microsoft.com/office/officeart/2005/8/layout/hierarchy4"/>
    <dgm:cxn modelId="{D00E6DED-8C36-4E93-BC1C-99B589A3E62E}" type="presParOf" srcId="{CD2DA432-048E-4B3C-A581-302A2E2BA159}" destId="{95BA4FE6-367A-4CFF-931A-D81FA21751BD}" srcOrd="2" destOrd="0" presId="urn:microsoft.com/office/officeart/2005/8/layout/hierarchy4"/>
    <dgm:cxn modelId="{96A061E9-D3C9-46CE-8447-C254CB6ED58E}" type="presParOf" srcId="{95BA4FE6-367A-4CFF-931A-D81FA21751BD}" destId="{62986CEE-47BF-467B-8A83-12E087E0FE24}" srcOrd="0" destOrd="0" presId="urn:microsoft.com/office/officeart/2005/8/layout/hierarchy4"/>
    <dgm:cxn modelId="{B37EA7CA-613E-49A5-AF4E-43748635AA04}" type="presParOf" srcId="{62986CEE-47BF-467B-8A83-12E087E0FE24}" destId="{1095B457-A8A3-4F88-A884-4265FEF36CDE}" srcOrd="0" destOrd="0" presId="urn:microsoft.com/office/officeart/2005/8/layout/hierarchy4"/>
    <dgm:cxn modelId="{97178A63-D1A7-4068-B05A-473A9902E2FA}" type="presParOf" srcId="{62986CEE-47BF-467B-8A83-12E087E0FE24}" destId="{D4F5D97F-6C2F-480B-B7A1-7D54D37636E8}" srcOrd="1" destOrd="0" presId="urn:microsoft.com/office/officeart/2005/8/layout/hierarchy4"/>
    <dgm:cxn modelId="{4741B854-D2E5-4946-8C98-91801CB5DCBC}" type="presParOf" srcId="{62986CEE-47BF-467B-8A83-12E087E0FE24}" destId="{D94A5812-900C-471C-B5CB-3BDAFF3016B3}" srcOrd="2" destOrd="0" presId="urn:microsoft.com/office/officeart/2005/8/layout/hierarchy4"/>
    <dgm:cxn modelId="{F97F0536-D697-46E1-984C-901037630581}" type="presParOf" srcId="{D94A5812-900C-471C-B5CB-3BDAFF3016B3}" destId="{79D6F580-165A-4355-9F6F-2F26110E748A}" srcOrd="0" destOrd="0" presId="urn:microsoft.com/office/officeart/2005/8/layout/hierarchy4"/>
    <dgm:cxn modelId="{65268A67-32D0-4B56-84B6-B0501E288E5C}" type="presParOf" srcId="{79D6F580-165A-4355-9F6F-2F26110E748A}" destId="{2D7F5482-7DBC-43BA-A7BD-EBF3A0083EEC}" srcOrd="0" destOrd="0" presId="urn:microsoft.com/office/officeart/2005/8/layout/hierarchy4"/>
    <dgm:cxn modelId="{9433FE34-4BCD-46B6-8F39-196C7FF8E49F}" type="presParOf" srcId="{79D6F580-165A-4355-9F6F-2F26110E748A}" destId="{FA48E6E1-B4A2-4267-819A-9072C3417649}" srcOrd="1" destOrd="0" presId="urn:microsoft.com/office/officeart/2005/8/layout/hierarchy4"/>
    <dgm:cxn modelId="{2964C07D-EF6F-406F-8482-5DADD246B41F}" type="presParOf" srcId="{95BA4FE6-367A-4CFF-931A-D81FA21751BD}" destId="{C1646160-1CCB-4758-A60E-86615C35F267}" srcOrd="1" destOrd="0" presId="urn:microsoft.com/office/officeart/2005/8/layout/hierarchy4"/>
    <dgm:cxn modelId="{9A6C1EB2-61EC-4013-8B9F-4A0BCE1EB7BC}" type="presParOf" srcId="{95BA4FE6-367A-4CFF-931A-D81FA21751BD}" destId="{DA95872C-4988-426F-8AD9-4F603F4ACAE7}" srcOrd="2" destOrd="0" presId="urn:microsoft.com/office/officeart/2005/8/layout/hierarchy4"/>
    <dgm:cxn modelId="{32C22010-9CC9-4639-8EA1-2DAD2611B85E}" type="presParOf" srcId="{DA95872C-4988-426F-8AD9-4F603F4ACAE7}" destId="{1C83A54A-F09E-4BD4-B033-4CDD9B400C7A}" srcOrd="0" destOrd="0" presId="urn:microsoft.com/office/officeart/2005/8/layout/hierarchy4"/>
    <dgm:cxn modelId="{8524A65E-677A-4A17-B0E1-B71A1F3CE44E}" type="presParOf" srcId="{DA95872C-4988-426F-8AD9-4F603F4ACAE7}" destId="{9D546F18-D460-40A8-97CA-07977C99E060}" srcOrd="1" destOrd="0" presId="urn:microsoft.com/office/officeart/2005/8/layout/hierarchy4"/>
    <dgm:cxn modelId="{8F134EB2-59CD-4238-ADC7-B9C503E1D797}" type="presParOf" srcId="{DA95872C-4988-426F-8AD9-4F603F4ACAE7}" destId="{F0B23E6F-EAC1-450F-BB59-CA6752261F45}" srcOrd="2" destOrd="0" presId="urn:microsoft.com/office/officeart/2005/8/layout/hierarchy4"/>
    <dgm:cxn modelId="{45C7650E-6937-46CE-8F65-D2C9F43E9E4B}" type="presParOf" srcId="{F0B23E6F-EAC1-450F-BB59-CA6752261F45}" destId="{0D211061-D0F8-483A-8988-C35AFCC3A884}" srcOrd="0" destOrd="0" presId="urn:microsoft.com/office/officeart/2005/8/layout/hierarchy4"/>
    <dgm:cxn modelId="{2D7C15C5-732D-4604-A904-2685B51EAF4D}" type="presParOf" srcId="{0D211061-D0F8-483A-8988-C35AFCC3A884}" destId="{4024F3F1-0235-4193-8A5C-7EBE83DCCB08}" srcOrd="0" destOrd="0" presId="urn:microsoft.com/office/officeart/2005/8/layout/hierarchy4"/>
    <dgm:cxn modelId="{A77814F7-E491-4B24-A75E-937E571D9E1B}" type="presParOf" srcId="{0D211061-D0F8-483A-8988-C35AFCC3A884}" destId="{965494E1-9FD7-4E4D-8C28-77EF39BD9CD9}" srcOrd="1" destOrd="0" presId="urn:microsoft.com/office/officeart/2005/8/layout/hierarchy4"/>
    <dgm:cxn modelId="{A3F2C770-6A56-4CE0-BF3A-2F6C69036E9A}" type="presParOf" srcId="{95BA4FE6-367A-4CFF-931A-D81FA21751BD}" destId="{735B3F05-B6ED-4C6D-9A21-06A85FA3D301}" srcOrd="3" destOrd="0" presId="urn:microsoft.com/office/officeart/2005/8/layout/hierarchy4"/>
    <dgm:cxn modelId="{1AE001A0-DF12-43A1-8849-7C7BEA2F7B28}" type="presParOf" srcId="{95BA4FE6-367A-4CFF-931A-D81FA21751BD}" destId="{5B1DF4DE-2CC3-4A9A-92AF-6FFFCE71D58D}" srcOrd="4" destOrd="0" presId="urn:microsoft.com/office/officeart/2005/8/layout/hierarchy4"/>
    <dgm:cxn modelId="{0E616F20-538E-450E-91EB-AEEDA0D711C8}" type="presParOf" srcId="{5B1DF4DE-2CC3-4A9A-92AF-6FFFCE71D58D}" destId="{341BD9DC-3C29-4C1F-A040-4804CD20A7FF}" srcOrd="0" destOrd="0" presId="urn:microsoft.com/office/officeart/2005/8/layout/hierarchy4"/>
    <dgm:cxn modelId="{1C0A2779-F3BB-40D7-AD88-246D7A89A072}" type="presParOf" srcId="{5B1DF4DE-2CC3-4A9A-92AF-6FFFCE71D58D}" destId="{A9B2CC8D-FA7B-4893-AA4F-A62148FF10A5}" srcOrd="1" destOrd="0" presId="urn:microsoft.com/office/officeart/2005/8/layout/hierarchy4"/>
    <dgm:cxn modelId="{2FA5F075-ECEF-48DB-ACFE-FB81262688E4}" type="presParOf" srcId="{5B1DF4DE-2CC3-4A9A-92AF-6FFFCE71D58D}" destId="{3FCC817D-168F-4617-9416-C03E7F803580}" srcOrd="2" destOrd="0" presId="urn:microsoft.com/office/officeart/2005/8/layout/hierarchy4"/>
    <dgm:cxn modelId="{D137D4F3-5D0D-4FC6-A40E-652F9FDD293A}" type="presParOf" srcId="{3FCC817D-168F-4617-9416-C03E7F803580}" destId="{D24ACDDB-4ECA-4073-8D9F-E260EF0BBBBD}" srcOrd="0" destOrd="0" presId="urn:microsoft.com/office/officeart/2005/8/layout/hierarchy4"/>
    <dgm:cxn modelId="{00D8BEBB-53B9-477E-9D0D-5C28328256E7}" type="presParOf" srcId="{D24ACDDB-4ECA-4073-8D9F-E260EF0BBBBD}" destId="{CCF4EC52-E247-40F5-AC90-6B3836169A58}" srcOrd="0" destOrd="0" presId="urn:microsoft.com/office/officeart/2005/8/layout/hierarchy4"/>
    <dgm:cxn modelId="{E9334F2A-20D8-4067-9272-C9B9BAAE08E4}" type="presParOf" srcId="{D24ACDDB-4ECA-4073-8D9F-E260EF0BBBBD}" destId="{B192CE01-56BA-4EC1-976D-9BA2249E086F}" srcOrd="1" destOrd="0" presId="urn:microsoft.com/office/officeart/2005/8/layout/hierarchy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1C17FF-55A4-4A89-A8A8-EBD9387A726A}" type="doc">
      <dgm:prSet loTypeId="urn:microsoft.com/office/officeart/2016/7/layout/ChevronBlockProcess" loCatId="process" qsTypeId="urn:microsoft.com/office/officeart/2005/8/quickstyle/simple2" qsCatId="simple" csTypeId="urn:microsoft.com/office/officeart/2005/8/colors/accent5_2" csCatId="accent5" phldr="1"/>
      <dgm:spPr/>
      <dgm:t>
        <a:bodyPr/>
        <a:lstStyle/>
        <a:p>
          <a:endParaRPr lang="en-GB"/>
        </a:p>
      </dgm:t>
    </dgm:pt>
    <dgm:pt modelId="{5A981179-2619-4FCF-87B3-30DC236250F2}">
      <dgm:prSet phldrT="[Text]"/>
      <dgm:spPr/>
      <dgm:t>
        <a:bodyPr/>
        <a:lstStyle/>
        <a:p>
          <a:r>
            <a:rPr lang="en-GB" b="1">
              <a:latin typeface="+mj-lt"/>
            </a:rPr>
            <a:t>Main panel responsibilities</a:t>
          </a:r>
        </a:p>
      </dgm:t>
    </dgm:pt>
    <dgm:pt modelId="{B6986371-B858-417D-96D4-ED2D4FB79743}" type="parTrans" cxnId="{350CA965-B029-43B9-ACCF-8C6A0B22B881}">
      <dgm:prSet/>
      <dgm:spPr/>
      <dgm:t>
        <a:bodyPr/>
        <a:lstStyle/>
        <a:p>
          <a:pPr algn="l"/>
          <a:endParaRPr lang="en-GB"/>
        </a:p>
      </dgm:t>
    </dgm:pt>
    <dgm:pt modelId="{9DF87E4A-15FF-4467-9C06-57FF1B28E6F4}" type="sibTrans" cxnId="{350CA965-B029-43B9-ACCF-8C6A0B22B881}">
      <dgm:prSet/>
      <dgm:spPr/>
      <dgm:t>
        <a:bodyPr/>
        <a:lstStyle/>
        <a:p>
          <a:endParaRPr lang="en-GB"/>
        </a:p>
      </dgm:t>
    </dgm:pt>
    <dgm:pt modelId="{B1C98317-56A9-4EE5-8E6F-317C24FD7677}">
      <dgm:prSet phldrT="[Text]"/>
      <dgm:spPr/>
      <dgm:t>
        <a:bodyPr/>
        <a:lstStyle/>
        <a:p>
          <a:pPr marL="144000" indent="-144000">
            <a:spcBef>
              <a:spcPts val="600"/>
            </a:spcBef>
            <a:spcAft>
              <a:spcPts val="1200"/>
            </a:spcAft>
          </a:pPr>
          <a:r>
            <a:rPr lang="en-GB" baseline="0">
              <a:latin typeface="+mj-lt"/>
            </a:rPr>
            <a:t>MP develops panel criteria and working methods</a:t>
          </a:r>
        </a:p>
      </dgm:t>
    </dgm:pt>
    <dgm:pt modelId="{748BAB3C-35D4-4950-9F36-4680F4262308}" type="parTrans" cxnId="{1A1C5F6C-9ABD-4DFD-AA47-A5016E8CB586}">
      <dgm:prSet/>
      <dgm:spPr/>
      <dgm:t>
        <a:bodyPr/>
        <a:lstStyle/>
        <a:p>
          <a:pPr algn="l"/>
          <a:endParaRPr lang="en-GB"/>
        </a:p>
      </dgm:t>
    </dgm:pt>
    <dgm:pt modelId="{BAE2BFA4-F8B3-4685-BA26-DFF1B7EA22D5}" type="sibTrans" cxnId="{1A1C5F6C-9ABD-4DFD-AA47-A5016E8CB586}">
      <dgm:prSet/>
      <dgm:spPr/>
      <dgm:t>
        <a:bodyPr/>
        <a:lstStyle/>
        <a:p>
          <a:endParaRPr lang="en-GB"/>
        </a:p>
      </dgm:t>
    </dgm:pt>
    <dgm:pt modelId="{D0BD03B1-E1B4-498B-B2D7-531C8A066245}">
      <dgm:prSet phldrT="[Text]"/>
      <dgm:spPr/>
      <dgm:t>
        <a:bodyPr/>
        <a:lstStyle/>
        <a:p>
          <a:pPr marL="144000" indent="-144000">
            <a:spcBef>
              <a:spcPts val="600"/>
            </a:spcBef>
            <a:spcAft>
              <a:spcPts val="1200"/>
            </a:spcAft>
          </a:pPr>
          <a:r>
            <a:rPr lang="en-GB" b="1">
              <a:latin typeface="+mj-lt"/>
            </a:rPr>
            <a:t>Sub-panel responsibilities</a:t>
          </a:r>
        </a:p>
      </dgm:t>
    </dgm:pt>
    <dgm:pt modelId="{1860099A-D7E1-4EEB-9DE5-D21A4697FA69}" type="parTrans" cxnId="{24C7455A-29B7-4819-B9A5-D8F07274A16C}">
      <dgm:prSet/>
      <dgm:spPr/>
      <dgm:t>
        <a:bodyPr/>
        <a:lstStyle/>
        <a:p>
          <a:pPr algn="l"/>
          <a:endParaRPr lang="en-GB"/>
        </a:p>
      </dgm:t>
    </dgm:pt>
    <dgm:pt modelId="{570DE46E-497B-4542-AC2F-40F6D21D9935}" type="sibTrans" cxnId="{24C7455A-29B7-4819-B9A5-D8F07274A16C}">
      <dgm:prSet/>
      <dgm:spPr/>
      <dgm:t>
        <a:bodyPr/>
        <a:lstStyle/>
        <a:p>
          <a:endParaRPr lang="en-GB"/>
        </a:p>
      </dgm:t>
    </dgm:pt>
    <dgm:pt modelId="{6F661D63-A329-4CCA-A15B-BBB984F5285C}">
      <dgm:prSet phldrT="[Text]"/>
      <dgm:spPr/>
      <dgm:t>
        <a:bodyPr/>
        <a:lstStyle/>
        <a:p>
          <a:pPr marL="144000" indent="-144000">
            <a:spcBef>
              <a:spcPts val="600"/>
            </a:spcBef>
            <a:spcAft>
              <a:spcPts val="1200"/>
            </a:spcAft>
          </a:pPr>
          <a:r>
            <a:rPr lang="en-GB">
              <a:latin typeface="+mj-lt"/>
            </a:rPr>
            <a:t>Sub-panel contributes to the main panel criteria and working methods</a:t>
          </a:r>
        </a:p>
      </dgm:t>
    </dgm:pt>
    <dgm:pt modelId="{A748F642-338A-4753-8594-D171C3C1C3DD}" type="parTrans" cxnId="{3F96DA72-9C39-4F2C-8927-92D2D3E558A5}">
      <dgm:prSet/>
      <dgm:spPr/>
      <dgm:t>
        <a:bodyPr/>
        <a:lstStyle/>
        <a:p>
          <a:endParaRPr lang="en-GB"/>
        </a:p>
      </dgm:t>
    </dgm:pt>
    <dgm:pt modelId="{AB0A36B9-88B2-41A2-B457-E8A8A9584A12}" type="sibTrans" cxnId="{3F96DA72-9C39-4F2C-8927-92D2D3E558A5}">
      <dgm:prSet/>
      <dgm:spPr/>
      <dgm:t>
        <a:bodyPr/>
        <a:lstStyle/>
        <a:p>
          <a:endParaRPr lang="en-GB"/>
        </a:p>
      </dgm:t>
    </dgm:pt>
    <dgm:pt modelId="{9E471BBF-66DB-45CC-A906-8BB5917CAAC8}">
      <dgm:prSet phldrT="[Text]"/>
      <dgm:spPr/>
      <dgm:t>
        <a:bodyPr/>
        <a:lstStyle/>
        <a:p>
          <a:pPr marL="144000" indent="-144000">
            <a:spcBef>
              <a:spcPts val="600"/>
            </a:spcBef>
            <a:spcAft>
              <a:spcPts val="1200"/>
            </a:spcAft>
          </a:pPr>
          <a:r>
            <a:rPr lang="en-GB" baseline="0">
              <a:latin typeface="+mj-lt"/>
            </a:rPr>
            <a:t>Ensures adherence to  criteria/procedures and consistent application of the overall assessment standards</a:t>
          </a:r>
        </a:p>
      </dgm:t>
    </dgm:pt>
    <dgm:pt modelId="{34FAACC9-EB63-4F49-8BA8-56A6F5D5FAEC}" type="parTrans" cxnId="{EA9B4357-8225-42AB-BA68-C0AB8A848547}">
      <dgm:prSet/>
      <dgm:spPr/>
      <dgm:t>
        <a:bodyPr/>
        <a:lstStyle/>
        <a:p>
          <a:endParaRPr lang="en-GB"/>
        </a:p>
      </dgm:t>
    </dgm:pt>
    <dgm:pt modelId="{31D1C123-6476-4B61-BD8C-1910B352A671}" type="sibTrans" cxnId="{EA9B4357-8225-42AB-BA68-C0AB8A848547}">
      <dgm:prSet/>
      <dgm:spPr/>
      <dgm:t>
        <a:bodyPr/>
        <a:lstStyle/>
        <a:p>
          <a:endParaRPr lang="en-GB"/>
        </a:p>
      </dgm:t>
    </dgm:pt>
    <dgm:pt modelId="{A95ACEBB-85AE-46A4-8A8B-610E505F43AF}">
      <dgm:prSet phldrT="[Text]"/>
      <dgm:spPr/>
      <dgm:t>
        <a:bodyPr/>
        <a:lstStyle/>
        <a:p>
          <a:pPr marL="144000" indent="-144000">
            <a:spcBef>
              <a:spcPts val="600"/>
            </a:spcBef>
            <a:spcAft>
              <a:spcPts val="1200"/>
            </a:spcAft>
          </a:pPr>
          <a:r>
            <a:rPr lang="en-GB" baseline="0">
              <a:latin typeface="+mj-lt"/>
            </a:rPr>
            <a:t>Signs off the outcomes</a:t>
          </a:r>
        </a:p>
      </dgm:t>
    </dgm:pt>
    <dgm:pt modelId="{48E9DEAD-62D3-41BE-BBFE-243DAA996022}" type="parTrans" cxnId="{60555BA0-82A0-4C36-A1E6-B651A0852F22}">
      <dgm:prSet/>
      <dgm:spPr/>
      <dgm:t>
        <a:bodyPr/>
        <a:lstStyle/>
        <a:p>
          <a:endParaRPr lang="en-GB"/>
        </a:p>
      </dgm:t>
    </dgm:pt>
    <dgm:pt modelId="{930E5712-9B12-437D-84A8-4FEFE76C34C1}" type="sibTrans" cxnId="{60555BA0-82A0-4C36-A1E6-B651A0852F22}">
      <dgm:prSet/>
      <dgm:spPr/>
      <dgm:t>
        <a:bodyPr/>
        <a:lstStyle/>
        <a:p>
          <a:endParaRPr lang="en-GB"/>
        </a:p>
      </dgm:t>
    </dgm:pt>
    <dgm:pt modelId="{ED8A5761-70F5-4AF4-9D0B-DAF7950DF684}">
      <dgm:prSet phldrT="[Text]"/>
      <dgm:spPr/>
      <dgm:t>
        <a:bodyPr/>
        <a:lstStyle/>
        <a:p>
          <a:pPr marL="144000" indent="-144000">
            <a:spcBef>
              <a:spcPts val="600"/>
            </a:spcBef>
            <a:spcAft>
              <a:spcPts val="1200"/>
            </a:spcAft>
          </a:pPr>
          <a:r>
            <a:rPr lang="en-GB" b="1" i="1">
              <a:latin typeface="+mj-lt"/>
            </a:rPr>
            <a:t>Assesses</a:t>
          </a:r>
          <a:r>
            <a:rPr lang="en-GB">
              <a:latin typeface="+mj-lt"/>
            </a:rPr>
            <a:t> submissions and recommends outcomes</a:t>
          </a:r>
          <a:endParaRPr lang="en-GB"/>
        </a:p>
      </dgm:t>
    </dgm:pt>
    <dgm:pt modelId="{267B0986-2469-4333-B992-00DFE7076620}" type="parTrans" cxnId="{458112B1-501C-47D9-B512-5F11A91BA696}">
      <dgm:prSet/>
      <dgm:spPr/>
      <dgm:t>
        <a:bodyPr/>
        <a:lstStyle/>
        <a:p>
          <a:endParaRPr lang="en-GB"/>
        </a:p>
      </dgm:t>
    </dgm:pt>
    <dgm:pt modelId="{332E8A2E-B543-48B6-A47B-59828E00626E}" type="sibTrans" cxnId="{458112B1-501C-47D9-B512-5F11A91BA696}">
      <dgm:prSet/>
      <dgm:spPr/>
      <dgm:t>
        <a:bodyPr/>
        <a:lstStyle/>
        <a:p>
          <a:endParaRPr lang="en-GB"/>
        </a:p>
      </dgm:t>
    </dgm:pt>
    <dgm:pt modelId="{77F1640F-AF92-4817-BC62-0B7B4F736FA1}">
      <dgm:prSet phldrT="[Text]"/>
      <dgm:spPr/>
      <dgm:t>
        <a:bodyPr/>
        <a:lstStyle/>
        <a:p>
          <a:pPr marL="144000" indent="-144000">
            <a:spcBef>
              <a:spcPts val="600"/>
            </a:spcBef>
            <a:spcAft>
              <a:spcPts val="1200"/>
            </a:spcAft>
          </a:pPr>
          <a:r>
            <a:rPr lang="en-GB" baseline="0">
              <a:latin typeface="+mj-lt"/>
            </a:rPr>
            <a:t>Law part of Main Panel C chaired by Jane Millar (Social Policy), Bath</a:t>
          </a:r>
        </a:p>
      </dgm:t>
    </dgm:pt>
    <dgm:pt modelId="{E97B2C81-2D2D-4727-B862-32347D2C9F04}" type="parTrans" cxnId="{FF9DECFC-C0C1-474B-908B-85B9FF0A3870}">
      <dgm:prSet/>
      <dgm:spPr/>
      <dgm:t>
        <a:bodyPr/>
        <a:lstStyle/>
        <a:p>
          <a:endParaRPr lang="en-GB"/>
        </a:p>
      </dgm:t>
    </dgm:pt>
    <dgm:pt modelId="{08BD71C7-11A2-4944-9135-DC21E07748FD}" type="sibTrans" cxnId="{FF9DECFC-C0C1-474B-908B-85B9FF0A3870}">
      <dgm:prSet/>
      <dgm:spPr/>
      <dgm:t>
        <a:bodyPr/>
        <a:lstStyle/>
        <a:p>
          <a:endParaRPr lang="en-GB"/>
        </a:p>
      </dgm:t>
    </dgm:pt>
    <dgm:pt modelId="{F9A75CDD-D8BD-41CD-B597-0F7BFDA4CF7C}">
      <dgm:prSet phldrT="[Text]"/>
      <dgm:spPr/>
      <dgm:t>
        <a:bodyPr/>
        <a:lstStyle/>
        <a:p>
          <a:pPr marL="144000" indent="-144000">
            <a:spcBef>
              <a:spcPts val="600"/>
            </a:spcBef>
            <a:spcAft>
              <a:spcPts val="1200"/>
            </a:spcAft>
          </a:pPr>
          <a:r>
            <a:rPr lang="en-GB">
              <a:latin typeface="+mj-lt"/>
            </a:rPr>
            <a:t>Need to appoint additional output and user assessors to support assessment process</a:t>
          </a:r>
          <a:endParaRPr lang="en-GB"/>
        </a:p>
      </dgm:t>
    </dgm:pt>
    <dgm:pt modelId="{E882626E-B8FF-43ED-A4E0-A832487A4CF1}" type="parTrans" cxnId="{B67BDFAD-02B9-4B4E-8DD7-4838BE8E71EC}">
      <dgm:prSet/>
      <dgm:spPr/>
      <dgm:t>
        <a:bodyPr/>
        <a:lstStyle/>
        <a:p>
          <a:endParaRPr lang="en-GB"/>
        </a:p>
      </dgm:t>
    </dgm:pt>
    <dgm:pt modelId="{A059A77B-FCCB-45CB-A0A9-D440D9B5F0B6}" type="sibTrans" cxnId="{B67BDFAD-02B9-4B4E-8DD7-4838BE8E71EC}">
      <dgm:prSet/>
      <dgm:spPr/>
      <dgm:t>
        <a:bodyPr/>
        <a:lstStyle/>
        <a:p>
          <a:endParaRPr lang="en-GB"/>
        </a:p>
      </dgm:t>
    </dgm:pt>
    <dgm:pt modelId="{D43FEA4D-B1A4-4AB1-A737-85AA1939C9E0}">
      <dgm:prSet phldrT="[Text]"/>
      <dgm:spPr/>
      <dgm:t>
        <a:bodyPr/>
        <a:lstStyle/>
        <a:p>
          <a:pPr marL="144000" indent="-144000">
            <a:spcBef>
              <a:spcPts val="600"/>
            </a:spcBef>
            <a:spcAft>
              <a:spcPts val="1200"/>
            </a:spcAft>
          </a:pPr>
          <a:r>
            <a:rPr lang="en-GB">
              <a:latin typeface="+mj-lt"/>
            </a:rPr>
            <a:t>Law Sub-panel REF2014</a:t>
          </a:r>
          <a:endParaRPr lang="en-GB"/>
        </a:p>
      </dgm:t>
    </dgm:pt>
    <dgm:pt modelId="{33716C02-9C86-45AF-BB4B-E48C39254FAD}" type="parTrans" cxnId="{BDE4F8FD-F3BC-48DA-9AE5-2F2F443C3BC3}">
      <dgm:prSet/>
      <dgm:spPr/>
      <dgm:t>
        <a:bodyPr/>
        <a:lstStyle/>
        <a:p>
          <a:endParaRPr lang="en-GB"/>
        </a:p>
      </dgm:t>
    </dgm:pt>
    <dgm:pt modelId="{E628D8B1-2B44-41CB-AB15-9DB787884A4C}" type="sibTrans" cxnId="{BDE4F8FD-F3BC-48DA-9AE5-2F2F443C3BC3}">
      <dgm:prSet/>
      <dgm:spPr/>
      <dgm:t>
        <a:bodyPr/>
        <a:lstStyle/>
        <a:p>
          <a:endParaRPr lang="en-GB"/>
        </a:p>
      </dgm:t>
    </dgm:pt>
    <dgm:pt modelId="{E692D2D0-BE9F-4EC5-8364-EF8BEAB85FF7}">
      <dgm:prSet phldrT="[Text]"/>
      <dgm:spPr/>
      <dgm:t>
        <a:bodyPr/>
        <a:lstStyle/>
        <a:p>
          <a:pPr marL="144000" indent="-144000">
            <a:spcBef>
              <a:spcPts val="600"/>
            </a:spcBef>
            <a:spcAft>
              <a:spcPts val="1200"/>
            </a:spcAft>
          </a:pPr>
          <a:endParaRPr lang="en-GB">
            <a:latin typeface="+mj-lt"/>
          </a:endParaRPr>
        </a:p>
        <a:p>
          <a:pPr marL="144000" indent="-144000">
            <a:spcBef>
              <a:spcPts val="600"/>
            </a:spcBef>
            <a:spcAft>
              <a:spcPts val="1200"/>
            </a:spcAft>
          </a:pPr>
          <a:endParaRPr lang="en-GB"/>
        </a:p>
      </dgm:t>
    </dgm:pt>
    <dgm:pt modelId="{2635D8C0-0153-4EB9-A9D7-4527A451048B}" type="parTrans" cxnId="{EC0AA5F7-07A9-4F25-A51C-C971B08A777E}">
      <dgm:prSet/>
      <dgm:spPr/>
      <dgm:t>
        <a:bodyPr/>
        <a:lstStyle/>
        <a:p>
          <a:endParaRPr lang="en-GB"/>
        </a:p>
      </dgm:t>
    </dgm:pt>
    <dgm:pt modelId="{A3C91C2B-CE2F-43AE-B1B5-31305D7B258C}" type="sibTrans" cxnId="{EC0AA5F7-07A9-4F25-A51C-C971B08A777E}">
      <dgm:prSet/>
      <dgm:spPr/>
      <dgm:t>
        <a:bodyPr/>
        <a:lstStyle/>
        <a:p>
          <a:endParaRPr lang="en-GB"/>
        </a:p>
      </dgm:t>
    </dgm:pt>
    <dgm:pt modelId="{D8C1D8B5-5CC6-4546-A508-27CAABF54CDC}">
      <dgm:prSet phldrT="[Text]"/>
      <dgm:spPr/>
      <dgm:t>
        <a:bodyPr/>
        <a:lstStyle/>
        <a:p>
          <a:pPr marL="144000" indent="-144000">
            <a:spcBef>
              <a:spcPts val="600"/>
            </a:spcBef>
            <a:spcAft>
              <a:spcPts val="1200"/>
            </a:spcAft>
          </a:pPr>
          <a:endParaRPr lang="en-GB"/>
        </a:p>
      </dgm:t>
    </dgm:pt>
    <dgm:pt modelId="{5AE7F87C-CD24-4898-8A1F-2ED5112DD321}" type="parTrans" cxnId="{D4CDA90A-239E-476F-BBE4-A99C30582674}">
      <dgm:prSet/>
      <dgm:spPr/>
      <dgm:t>
        <a:bodyPr/>
        <a:lstStyle/>
        <a:p>
          <a:endParaRPr lang="en-GB"/>
        </a:p>
      </dgm:t>
    </dgm:pt>
    <dgm:pt modelId="{5BBFCB41-22DF-45B8-808C-A0BD1414D860}" type="sibTrans" cxnId="{D4CDA90A-239E-476F-BBE4-A99C30582674}">
      <dgm:prSet/>
      <dgm:spPr/>
      <dgm:t>
        <a:bodyPr/>
        <a:lstStyle/>
        <a:p>
          <a:endParaRPr lang="en-GB"/>
        </a:p>
      </dgm:t>
    </dgm:pt>
    <dgm:pt modelId="{023B5367-DFA8-4ECF-A2F7-EE51B35D9C84}">
      <dgm:prSet phldrT="[Text]"/>
      <dgm:spPr/>
      <dgm:t>
        <a:bodyPr/>
        <a:lstStyle/>
        <a:p>
          <a:pPr marL="144000" indent="-144000">
            <a:spcBef>
              <a:spcPts val="600"/>
            </a:spcBef>
            <a:spcAft>
              <a:spcPts val="1200"/>
            </a:spcAft>
          </a:pPr>
          <a:endParaRPr lang="en-GB"/>
        </a:p>
      </dgm:t>
    </dgm:pt>
    <dgm:pt modelId="{4ACD3B39-1E92-41EF-8339-895AEEDD741D}" type="parTrans" cxnId="{9756B635-32E3-41BF-90DA-7C21D01C71D2}">
      <dgm:prSet/>
      <dgm:spPr/>
      <dgm:t>
        <a:bodyPr/>
        <a:lstStyle/>
        <a:p>
          <a:endParaRPr lang="en-GB"/>
        </a:p>
      </dgm:t>
    </dgm:pt>
    <dgm:pt modelId="{2489D22F-A688-44FF-B65D-59D0F00F4F3B}" type="sibTrans" cxnId="{9756B635-32E3-41BF-90DA-7C21D01C71D2}">
      <dgm:prSet/>
      <dgm:spPr/>
      <dgm:t>
        <a:bodyPr/>
        <a:lstStyle/>
        <a:p>
          <a:endParaRPr lang="en-GB"/>
        </a:p>
      </dgm:t>
    </dgm:pt>
    <dgm:pt modelId="{A3943819-ECC7-4B9F-995C-5B8E6ADDADBE}">
      <dgm:prSet phldrT="[Text]"/>
      <dgm:spPr/>
      <dgm:t>
        <a:bodyPr/>
        <a:lstStyle/>
        <a:p>
          <a:pPr marL="144000" indent="-144000">
            <a:spcBef>
              <a:spcPts val="600"/>
            </a:spcBef>
            <a:spcAft>
              <a:spcPts val="1200"/>
            </a:spcAft>
          </a:pPr>
          <a:endParaRPr lang="en-GB"/>
        </a:p>
      </dgm:t>
    </dgm:pt>
    <dgm:pt modelId="{0690BF62-645F-4810-90C0-3E7D2685A41D}" type="parTrans" cxnId="{94133F79-AEE5-471B-89F7-37BF4C3E6384}">
      <dgm:prSet/>
      <dgm:spPr/>
      <dgm:t>
        <a:bodyPr/>
        <a:lstStyle/>
        <a:p>
          <a:endParaRPr lang="en-GB"/>
        </a:p>
      </dgm:t>
    </dgm:pt>
    <dgm:pt modelId="{C91C1B17-79AA-46C5-9271-2A77E79B2322}" type="sibTrans" cxnId="{94133F79-AEE5-471B-89F7-37BF4C3E6384}">
      <dgm:prSet/>
      <dgm:spPr/>
      <dgm:t>
        <a:bodyPr/>
        <a:lstStyle/>
        <a:p>
          <a:endParaRPr lang="en-GB"/>
        </a:p>
      </dgm:t>
    </dgm:pt>
    <dgm:pt modelId="{D8C583A7-865A-47DE-AD4F-08ABE6E31C1E}">
      <dgm:prSet phldrT="[Text]"/>
      <dgm:spPr/>
      <dgm:t>
        <a:bodyPr/>
        <a:lstStyle/>
        <a:p>
          <a:pPr marL="144000" indent="-144000">
            <a:spcBef>
              <a:spcPts val="600"/>
            </a:spcBef>
            <a:spcAft>
              <a:spcPts val="1200"/>
            </a:spcAft>
          </a:pPr>
          <a:endParaRPr lang="en-GB"/>
        </a:p>
      </dgm:t>
    </dgm:pt>
    <dgm:pt modelId="{41EA4A6E-1917-41A3-9D62-7FC54CCD6FE1}" type="parTrans" cxnId="{CCE534DB-CF57-4489-B26D-7D7ACEDD53D1}">
      <dgm:prSet/>
      <dgm:spPr/>
      <dgm:t>
        <a:bodyPr/>
        <a:lstStyle/>
        <a:p>
          <a:endParaRPr lang="en-GB"/>
        </a:p>
      </dgm:t>
    </dgm:pt>
    <dgm:pt modelId="{DB0C153A-9478-4CCE-BF91-DF60364A52F2}" type="sibTrans" cxnId="{CCE534DB-CF57-4489-B26D-7D7ACEDD53D1}">
      <dgm:prSet/>
      <dgm:spPr/>
      <dgm:t>
        <a:bodyPr/>
        <a:lstStyle/>
        <a:p>
          <a:endParaRPr lang="en-GB"/>
        </a:p>
      </dgm:t>
    </dgm:pt>
    <dgm:pt modelId="{149EF1D6-1EF4-4FE8-A1DD-722855C3AAC3}">
      <dgm:prSet phldrT="[Text]"/>
      <dgm:spPr/>
      <dgm:t>
        <a:bodyPr/>
        <a:lstStyle/>
        <a:p>
          <a:pPr marL="144000" indent="-144000">
            <a:spcBef>
              <a:spcPts val="600"/>
            </a:spcBef>
            <a:spcAft>
              <a:spcPts val="1200"/>
            </a:spcAft>
          </a:pPr>
          <a:r>
            <a:rPr lang="en-GB">
              <a:latin typeface="+mj-lt"/>
            </a:rPr>
            <a:t>	20 panel members (inc 2 users)</a:t>
          </a:r>
          <a:endParaRPr lang="en-GB"/>
        </a:p>
      </dgm:t>
    </dgm:pt>
    <dgm:pt modelId="{DAA83D61-EEA5-4726-B1CE-9D7284F95220}" type="parTrans" cxnId="{76D4C81C-2A56-4579-8CAF-2D48D49EA5B9}">
      <dgm:prSet/>
      <dgm:spPr/>
      <dgm:t>
        <a:bodyPr/>
        <a:lstStyle/>
        <a:p>
          <a:endParaRPr lang="en-GB"/>
        </a:p>
      </dgm:t>
    </dgm:pt>
    <dgm:pt modelId="{C14A061E-934B-4C03-97A5-99FB483CCEFC}" type="sibTrans" cxnId="{76D4C81C-2A56-4579-8CAF-2D48D49EA5B9}">
      <dgm:prSet/>
      <dgm:spPr/>
      <dgm:t>
        <a:bodyPr/>
        <a:lstStyle/>
        <a:p>
          <a:endParaRPr lang="en-GB"/>
        </a:p>
      </dgm:t>
    </dgm:pt>
    <dgm:pt modelId="{D8466695-3837-4A2C-AADE-9B7EAC684A7C}">
      <dgm:prSet phldrT="[Text]"/>
      <dgm:spPr/>
      <dgm:t>
        <a:bodyPr/>
        <a:lstStyle/>
        <a:p>
          <a:pPr marL="144000" indent="-144000">
            <a:spcBef>
              <a:spcPts val="600"/>
            </a:spcBef>
            <a:spcAft>
              <a:spcPts val="1200"/>
            </a:spcAft>
          </a:pPr>
          <a:r>
            <a:rPr lang="en-GB"/>
            <a:t>            8 additional output assessors</a:t>
          </a:r>
        </a:p>
      </dgm:t>
    </dgm:pt>
    <dgm:pt modelId="{44B17F12-AA6B-478C-826D-1262758807DB}" type="parTrans" cxnId="{D4D1624B-5A64-4E88-BFAD-A9C93D30DD88}">
      <dgm:prSet/>
      <dgm:spPr/>
      <dgm:t>
        <a:bodyPr/>
        <a:lstStyle/>
        <a:p>
          <a:endParaRPr lang="en-GB"/>
        </a:p>
      </dgm:t>
    </dgm:pt>
    <dgm:pt modelId="{09CD72CE-9100-4A79-BF40-405EE36C3EC6}" type="sibTrans" cxnId="{D4D1624B-5A64-4E88-BFAD-A9C93D30DD88}">
      <dgm:prSet/>
      <dgm:spPr/>
      <dgm:t>
        <a:bodyPr/>
        <a:lstStyle/>
        <a:p>
          <a:endParaRPr lang="en-GB"/>
        </a:p>
      </dgm:t>
    </dgm:pt>
    <dgm:pt modelId="{C8F6A2AC-533A-4EEA-86E5-92ADB1E93563}">
      <dgm:prSet phldrT="[Text]"/>
      <dgm:spPr/>
      <dgm:t>
        <a:bodyPr/>
        <a:lstStyle/>
        <a:p>
          <a:pPr marL="144000" indent="-144000">
            <a:spcBef>
              <a:spcPts val="600"/>
            </a:spcBef>
            <a:spcAft>
              <a:spcPts val="1200"/>
            </a:spcAft>
          </a:pPr>
          <a:r>
            <a:rPr lang="en-GB"/>
            <a:t>            6 additional user assessors</a:t>
          </a:r>
        </a:p>
      </dgm:t>
    </dgm:pt>
    <dgm:pt modelId="{BB182957-737D-4426-B6DF-DD91462D4D51}" type="parTrans" cxnId="{220608C3-E65C-496E-82C9-A883D91AFE79}">
      <dgm:prSet/>
      <dgm:spPr/>
      <dgm:t>
        <a:bodyPr/>
        <a:lstStyle/>
        <a:p>
          <a:endParaRPr lang="en-GB"/>
        </a:p>
      </dgm:t>
    </dgm:pt>
    <dgm:pt modelId="{3E1C0686-909D-4295-9E19-2BACF8FE39DE}" type="sibTrans" cxnId="{220608C3-E65C-496E-82C9-A883D91AFE79}">
      <dgm:prSet/>
      <dgm:spPr/>
      <dgm:t>
        <a:bodyPr/>
        <a:lstStyle/>
        <a:p>
          <a:endParaRPr lang="en-GB"/>
        </a:p>
      </dgm:t>
    </dgm:pt>
    <dgm:pt modelId="{914F3A90-1A3F-46C2-AD18-3B8E4416691B}" type="pres">
      <dgm:prSet presAssocID="{9E1C17FF-55A4-4A89-A8A8-EBD9387A726A}" presName="Name0" presStyleCnt="0">
        <dgm:presLayoutVars>
          <dgm:dir/>
          <dgm:animLvl val="lvl"/>
          <dgm:resizeHandles val="exact"/>
        </dgm:presLayoutVars>
      </dgm:prSet>
      <dgm:spPr/>
    </dgm:pt>
    <dgm:pt modelId="{FAE06A47-DA7F-40CC-977B-D4FEDD24FB92}" type="pres">
      <dgm:prSet presAssocID="{5A981179-2619-4FCF-87B3-30DC236250F2}" presName="composite" presStyleCnt="0"/>
      <dgm:spPr/>
    </dgm:pt>
    <dgm:pt modelId="{672E47E2-075D-4BCF-9A93-DC5BCE715043}" type="pres">
      <dgm:prSet presAssocID="{5A981179-2619-4FCF-87B3-30DC236250F2}" presName="parTx" presStyleLbl="alignNode1" presStyleIdx="0" presStyleCnt="2">
        <dgm:presLayoutVars>
          <dgm:chMax val="0"/>
          <dgm:chPref val="0"/>
        </dgm:presLayoutVars>
      </dgm:prSet>
      <dgm:spPr/>
    </dgm:pt>
    <dgm:pt modelId="{FC343581-27A8-4392-A17A-B0756310C0E9}" type="pres">
      <dgm:prSet presAssocID="{5A981179-2619-4FCF-87B3-30DC236250F2}" presName="desTx" presStyleLbl="alignAccFollowNode1" presStyleIdx="0" presStyleCnt="2">
        <dgm:presLayoutVars/>
      </dgm:prSet>
      <dgm:spPr/>
    </dgm:pt>
    <dgm:pt modelId="{57F6860A-43C3-4A7B-B2A9-E3DE337309D0}" type="pres">
      <dgm:prSet presAssocID="{9DF87E4A-15FF-4467-9C06-57FF1B28E6F4}" presName="space" presStyleCnt="0"/>
      <dgm:spPr/>
    </dgm:pt>
    <dgm:pt modelId="{204B408D-B9BE-4945-81D9-0D782AB70EF5}" type="pres">
      <dgm:prSet presAssocID="{D0BD03B1-E1B4-498B-B2D7-531C8A066245}" presName="composite" presStyleCnt="0"/>
      <dgm:spPr/>
    </dgm:pt>
    <dgm:pt modelId="{112A8ADA-B5F7-4A38-9262-B7AC0F886461}" type="pres">
      <dgm:prSet presAssocID="{D0BD03B1-E1B4-498B-B2D7-531C8A066245}" presName="parTx" presStyleLbl="alignNode1" presStyleIdx="1" presStyleCnt="2">
        <dgm:presLayoutVars>
          <dgm:chMax val="0"/>
          <dgm:chPref val="0"/>
        </dgm:presLayoutVars>
      </dgm:prSet>
      <dgm:spPr/>
    </dgm:pt>
    <dgm:pt modelId="{8DE0DD96-D9C0-4346-9D3A-FFEEB5096DE0}" type="pres">
      <dgm:prSet presAssocID="{D0BD03B1-E1B4-498B-B2D7-531C8A066245}" presName="desTx" presStyleLbl="alignAccFollowNode1" presStyleIdx="1" presStyleCnt="2">
        <dgm:presLayoutVars/>
      </dgm:prSet>
      <dgm:spPr/>
    </dgm:pt>
  </dgm:ptLst>
  <dgm:cxnLst>
    <dgm:cxn modelId="{E9255200-D5D4-4148-A63A-FCF8C458FC18}" type="presOf" srcId="{9E1C17FF-55A4-4A89-A8A8-EBD9387A726A}" destId="{914F3A90-1A3F-46C2-AD18-3B8E4416691B}" srcOrd="0" destOrd="0" presId="urn:microsoft.com/office/officeart/2016/7/layout/ChevronBlockProcess"/>
    <dgm:cxn modelId="{D4CDA90A-239E-476F-BBE4-A99C30582674}" srcId="{D8C583A7-865A-47DE-AD4F-08ABE6E31C1E}" destId="{D8C1D8B5-5CC6-4546-A508-27CAABF54CDC}" srcOrd="2" destOrd="0" parTransId="{5AE7F87C-CD24-4898-8A1F-2ED5112DD321}" sibTransId="{5BBFCB41-22DF-45B8-808C-A0BD1414D860}"/>
    <dgm:cxn modelId="{70BA010B-3FFD-4213-8372-26ADC57AB444}" type="presOf" srcId="{D0BD03B1-E1B4-498B-B2D7-531C8A066245}" destId="{112A8ADA-B5F7-4A38-9262-B7AC0F886461}" srcOrd="0" destOrd="0" presId="urn:microsoft.com/office/officeart/2016/7/layout/ChevronBlockProcess"/>
    <dgm:cxn modelId="{A1D6080E-8A97-4779-83D4-BB658C2271FF}" type="presOf" srcId="{D8C1D8B5-5CC6-4546-A508-27CAABF54CDC}" destId="{8DE0DD96-D9C0-4346-9D3A-FFEEB5096DE0}" srcOrd="0" destOrd="10" presId="urn:microsoft.com/office/officeart/2016/7/layout/ChevronBlockProcess"/>
    <dgm:cxn modelId="{106BD013-2332-4E9E-BD60-5D1AFB5EC179}" type="presOf" srcId="{A3943819-ECC7-4B9F-995C-5B8E6ADDADBE}" destId="{8DE0DD96-D9C0-4346-9D3A-FFEEB5096DE0}" srcOrd="0" destOrd="8" presId="urn:microsoft.com/office/officeart/2016/7/layout/ChevronBlockProcess"/>
    <dgm:cxn modelId="{76D4C81C-2A56-4579-8CAF-2D48D49EA5B9}" srcId="{D43FEA4D-B1A4-4AB1-A737-85AA1939C9E0}" destId="{149EF1D6-1EF4-4FE8-A1DD-722855C3AAC3}" srcOrd="0" destOrd="0" parTransId="{DAA83D61-EEA5-4726-B1CE-9D7284F95220}" sibTransId="{C14A061E-934B-4C03-97A5-99FB483CCEFC}"/>
    <dgm:cxn modelId="{9756B635-32E3-41BF-90DA-7C21D01C71D2}" srcId="{D8C583A7-865A-47DE-AD4F-08ABE6E31C1E}" destId="{023B5367-DFA8-4ECF-A2F7-EE51B35D9C84}" srcOrd="1" destOrd="0" parTransId="{4ACD3B39-1E92-41EF-8339-895AEEDD741D}" sibTransId="{2489D22F-A688-44FF-B65D-59D0F00F4F3B}"/>
    <dgm:cxn modelId="{A988DE39-BC0E-43C1-A9BF-2FBACF7FE9F9}" type="presOf" srcId="{023B5367-DFA8-4ECF-A2F7-EE51B35D9C84}" destId="{8DE0DD96-D9C0-4346-9D3A-FFEEB5096DE0}" srcOrd="0" destOrd="9" presId="urn:microsoft.com/office/officeart/2016/7/layout/ChevronBlockProcess"/>
    <dgm:cxn modelId="{93D33F5D-B7E0-4416-AA7B-AD39F9122C97}" type="presOf" srcId="{D8466695-3837-4A2C-AADE-9B7EAC684A7C}" destId="{8DE0DD96-D9C0-4346-9D3A-FFEEB5096DE0}" srcOrd="0" destOrd="5" presId="urn:microsoft.com/office/officeart/2016/7/layout/ChevronBlockProcess"/>
    <dgm:cxn modelId="{350CA965-B029-43B9-ACCF-8C6A0B22B881}" srcId="{9E1C17FF-55A4-4A89-A8A8-EBD9387A726A}" destId="{5A981179-2619-4FCF-87B3-30DC236250F2}" srcOrd="0" destOrd="0" parTransId="{B6986371-B858-417D-96D4-ED2D4FB79743}" sibTransId="{9DF87E4A-15FF-4467-9C06-57FF1B28E6F4}"/>
    <dgm:cxn modelId="{13CE7F67-1F56-41F0-8254-BD730B482DFC}" type="presOf" srcId="{C8F6A2AC-533A-4EEA-86E5-92ADB1E93563}" destId="{8DE0DD96-D9C0-4346-9D3A-FFEEB5096DE0}" srcOrd="0" destOrd="6" presId="urn:microsoft.com/office/officeart/2016/7/layout/ChevronBlockProcess"/>
    <dgm:cxn modelId="{D4D1624B-5A64-4E88-BFAD-A9C93D30DD88}" srcId="{D43FEA4D-B1A4-4AB1-A737-85AA1939C9E0}" destId="{D8466695-3837-4A2C-AADE-9B7EAC684A7C}" srcOrd="1" destOrd="0" parTransId="{44B17F12-AA6B-478C-826D-1262758807DB}" sibTransId="{09CD72CE-9100-4A79-BF40-405EE36C3EC6}"/>
    <dgm:cxn modelId="{1A1C5F6C-9ABD-4DFD-AA47-A5016E8CB586}" srcId="{5A981179-2619-4FCF-87B3-30DC236250F2}" destId="{B1C98317-56A9-4EE5-8E6F-317C24FD7677}" srcOrd="0" destOrd="0" parTransId="{748BAB3C-35D4-4950-9F36-4680F4262308}" sibTransId="{BAE2BFA4-F8B3-4685-BA26-DFF1B7EA22D5}"/>
    <dgm:cxn modelId="{FCF0F66E-A0FE-4A9F-A4CE-9A502E65B2C7}" type="presOf" srcId="{149EF1D6-1EF4-4FE8-A1DD-722855C3AAC3}" destId="{8DE0DD96-D9C0-4346-9D3A-FFEEB5096DE0}" srcOrd="0" destOrd="4" presId="urn:microsoft.com/office/officeart/2016/7/layout/ChevronBlockProcess"/>
    <dgm:cxn modelId="{3F96DA72-9C39-4F2C-8927-92D2D3E558A5}" srcId="{D0BD03B1-E1B4-498B-B2D7-531C8A066245}" destId="{6F661D63-A329-4CCA-A15B-BBB984F5285C}" srcOrd="0" destOrd="0" parTransId="{A748F642-338A-4753-8594-D171C3C1C3DD}" sibTransId="{AB0A36B9-88B2-41A2-B457-E8A8A9584A12}"/>
    <dgm:cxn modelId="{F83B6C73-6B8A-45F3-8696-CB5FE91A6091}" type="presOf" srcId="{ED8A5761-70F5-4AF4-9D0B-DAF7950DF684}" destId="{8DE0DD96-D9C0-4346-9D3A-FFEEB5096DE0}" srcOrd="0" destOrd="1" presId="urn:microsoft.com/office/officeart/2016/7/layout/ChevronBlockProcess"/>
    <dgm:cxn modelId="{DB994C75-D9FE-4BFA-A005-628DEF840416}" type="presOf" srcId="{F9A75CDD-D8BD-41CD-B597-0F7BFDA4CF7C}" destId="{8DE0DD96-D9C0-4346-9D3A-FFEEB5096DE0}" srcOrd="0" destOrd="2" presId="urn:microsoft.com/office/officeart/2016/7/layout/ChevronBlockProcess"/>
    <dgm:cxn modelId="{EA9B4357-8225-42AB-BA68-C0AB8A848547}" srcId="{5A981179-2619-4FCF-87B3-30DC236250F2}" destId="{9E471BBF-66DB-45CC-A906-8BB5917CAAC8}" srcOrd="1" destOrd="0" parTransId="{34FAACC9-EB63-4F49-8BA8-56A6F5D5FAEC}" sibTransId="{31D1C123-6476-4B61-BD8C-1910B352A671}"/>
    <dgm:cxn modelId="{94133F79-AEE5-471B-89F7-37BF4C3E6384}" srcId="{D8C583A7-865A-47DE-AD4F-08ABE6E31C1E}" destId="{A3943819-ECC7-4B9F-995C-5B8E6ADDADBE}" srcOrd="0" destOrd="0" parTransId="{0690BF62-645F-4810-90C0-3E7D2685A41D}" sibTransId="{C91C1B17-79AA-46C5-9271-2A77E79B2322}"/>
    <dgm:cxn modelId="{24C7455A-29B7-4819-B9A5-D8F07274A16C}" srcId="{9E1C17FF-55A4-4A89-A8A8-EBD9387A726A}" destId="{D0BD03B1-E1B4-498B-B2D7-531C8A066245}" srcOrd="1" destOrd="0" parTransId="{1860099A-D7E1-4EEB-9DE5-D21A4697FA69}" sibTransId="{570DE46E-497B-4542-AC2F-40F6D21D9935}"/>
    <dgm:cxn modelId="{7FF76A7D-017C-4FA2-8C96-B3825D9D9472}" type="presOf" srcId="{E692D2D0-BE9F-4EC5-8364-EF8BEAB85FF7}" destId="{8DE0DD96-D9C0-4346-9D3A-FFEEB5096DE0}" srcOrd="0" destOrd="11" presId="urn:microsoft.com/office/officeart/2016/7/layout/ChevronBlockProcess"/>
    <dgm:cxn modelId="{43CB9084-5474-41C1-93BB-19D528E7B4AC}" type="presOf" srcId="{D8C583A7-865A-47DE-AD4F-08ABE6E31C1E}" destId="{8DE0DD96-D9C0-4346-9D3A-FFEEB5096DE0}" srcOrd="0" destOrd="7" presId="urn:microsoft.com/office/officeart/2016/7/layout/ChevronBlockProcess"/>
    <dgm:cxn modelId="{7D68799A-868B-46F0-8680-110DEC0AA340}" type="presOf" srcId="{D43FEA4D-B1A4-4AB1-A737-85AA1939C9E0}" destId="{8DE0DD96-D9C0-4346-9D3A-FFEEB5096DE0}" srcOrd="0" destOrd="3" presId="urn:microsoft.com/office/officeart/2016/7/layout/ChevronBlockProcess"/>
    <dgm:cxn modelId="{60555BA0-82A0-4C36-A1E6-B651A0852F22}" srcId="{5A981179-2619-4FCF-87B3-30DC236250F2}" destId="{A95ACEBB-85AE-46A4-8A8B-610E505F43AF}" srcOrd="2" destOrd="0" parTransId="{48E9DEAD-62D3-41BE-BBFE-243DAA996022}" sibTransId="{930E5712-9B12-437D-84A8-4FEFE76C34C1}"/>
    <dgm:cxn modelId="{B67BDFAD-02B9-4B4E-8DD7-4838BE8E71EC}" srcId="{D0BD03B1-E1B4-498B-B2D7-531C8A066245}" destId="{F9A75CDD-D8BD-41CD-B597-0F7BFDA4CF7C}" srcOrd="2" destOrd="0" parTransId="{E882626E-B8FF-43ED-A4E0-A832487A4CF1}" sibTransId="{A059A77B-FCCB-45CB-A0A9-D440D9B5F0B6}"/>
    <dgm:cxn modelId="{458112B1-501C-47D9-B512-5F11A91BA696}" srcId="{D0BD03B1-E1B4-498B-B2D7-531C8A066245}" destId="{ED8A5761-70F5-4AF4-9D0B-DAF7950DF684}" srcOrd="1" destOrd="0" parTransId="{267B0986-2469-4333-B992-00DFE7076620}" sibTransId="{332E8A2E-B543-48B6-A47B-59828E00626E}"/>
    <dgm:cxn modelId="{CF88B5B1-9898-4479-A5D4-23B2A2FD0424}" type="presOf" srcId="{B1C98317-56A9-4EE5-8E6F-317C24FD7677}" destId="{FC343581-27A8-4392-A17A-B0756310C0E9}" srcOrd="0" destOrd="0" presId="urn:microsoft.com/office/officeart/2016/7/layout/ChevronBlockProcess"/>
    <dgm:cxn modelId="{7C63E2C1-FA7E-42D0-B3C0-679A0232987C}" type="presOf" srcId="{A95ACEBB-85AE-46A4-8A8B-610E505F43AF}" destId="{FC343581-27A8-4392-A17A-B0756310C0E9}" srcOrd="0" destOrd="2" presId="urn:microsoft.com/office/officeart/2016/7/layout/ChevronBlockProcess"/>
    <dgm:cxn modelId="{220608C3-E65C-496E-82C9-A883D91AFE79}" srcId="{D43FEA4D-B1A4-4AB1-A737-85AA1939C9E0}" destId="{C8F6A2AC-533A-4EEA-86E5-92ADB1E93563}" srcOrd="2" destOrd="0" parTransId="{BB182957-737D-4426-B6DF-DD91462D4D51}" sibTransId="{3E1C0686-909D-4295-9E19-2BACF8FE39DE}"/>
    <dgm:cxn modelId="{B550CBCB-0905-42C9-AD73-3F767645D07B}" type="presOf" srcId="{5A981179-2619-4FCF-87B3-30DC236250F2}" destId="{672E47E2-075D-4BCF-9A93-DC5BCE715043}" srcOrd="0" destOrd="0" presId="urn:microsoft.com/office/officeart/2016/7/layout/ChevronBlockProcess"/>
    <dgm:cxn modelId="{CCE534DB-CF57-4489-B26D-7D7ACEDD53D1}" srcId="{D0BD03B1-E1B4-498B-B2D7-531C8A066245}" destId="{D8C583A7-865A-47DE-AD4F-08ABE6E31C1E}" srcOrd="4" destOrd="0" parTransId="{41EA4A6E-1917-41A3-9D62-7FC54CCD6FE1}" sibTransId="{DB0C153A-9478-4CCE-BF91-DF60364A52F2}"/>
    <dgm:cxn modelId="{186E4AE6-6088-421A-80A8-4FC95DAE7219}" type="presOf" srcId="{77F1640F-AF92-4817-BC62-0B7B4F736FA1}" destId="{FC343581-27A8-4392-A17A-B0756310C0E9}" srcOrd="0" destOrd="3" presId="urn:microsoft.com/office/officeart/2016/7/layout/ChevronBlockProcess"/>
    <dgm:cxn modelId="{45257AE7-472D-4A6B-B9BC-8B7380F08FEB}" type="presOf" srcId="{6F661D63-A329-4CCA-A15B-BBB984F5285C}" destId="{8DE0DD96-D9C0-4346-9D3A-FFEEB5096DE0}" srcOrd="0" destOrd="0" presId="urn:microsoft.com/office/officeart/2016/7/layout/ChevronBlockProcess"/>
    <dgm:cxn modelId="{1CF47BF1-3A37-4632-B0E2-8B1E6B66EFE9}" type="presOf" srcId="{9E471BBF-66DB-45CC-A906-8BB5917CAAC8}" destId="{FC343581-27A8-4392-A17A-B0756310C0E9}" srcOrd="0" destOrd="1" presId="urn:microsoft.com/office/officeart/2016/7/layout/ChevronBlockProcess"/>
    <dgm:cxn modelId="{EC0AA5F7-07A9-4F25-A51C-C971B08A777E}" srcId="{D8C583A7-865A-47DE-AD4F-08ABE6E31C1E}" destId="{E692D2D0-BE9F-4EC5-8364-EF8BEAB85FF7}" srcOrd="3" destOrd="0" parTransId="{2635D8C0-0153-4EB9-A9D7-4527A451048B}" sibTransId="{A3C91C2B-CE2F-43AE-B1B5-31305D7B258C}"/>
    <dgm:cxn modelId="{FF9DECFC-C0C1-474B-908B-85B9FF0A3870}" srcId="{5A981179-2619-4FCF-87B3-30DC236250F2}" destId="{77F1640F-AF92-4817-BC62-0B7B4F736FA1}" srcOrd="3" destOrd="0" parTransId="{E97B2C81-2D2D-4727-B862-32347D2C9F04}" sibTransId="{08BD71C7-11A2-4944-9135-DC21E07748FD}"/>
    <dgm:cxn modelId="{BDE4F8FD-F3BC-48DA-9AE5-2F2F443C3BC3}" srcId="{D0BD03B1-E1B4-498B-B2D7-531C8A066245}" destId="{D43FEA4D-B1A4-4AB1-A737-85AA1939C9E0}" srcOrd="3" destOrd="0" parTransId="{33716C02-9C86-45AF-BB4B-E48C39254FAD}" sibTransId="{E628D8B1-2B44-41CB-AB15-9DB787884A4C}"/>
    <dgm:cxn modelId="{2B11B7B6-FC8D-433F-9F66-7F3532018289}" type="presParOf" srcId="{914F3A90-1A3F-46C2-AD18-3B8E4416691B}" destId="{FAE06A47-DA7F-40CC-977B-D4FEDD24FB92}" srcOrd="0" destOrd="0" presId="urn:microsoft.com/office/officeart/2016/7/layout/ChevronBlockProcess"/>
    <dgm:cxn modelId="{FDDAEDB9-08CC-4B2B-A508-7CA18C1C5DFA}" type="presParOf" srcId="{FAE06A47-DA7F-40CC-977B-D4FEDD24FB92}" destId="{672E47E2-075D-4BCF-9A93-DC5BCE715043}" srcOrd="0" destOrd="0" presId="urn:microsoft.com/office/officeart/2016/7/layout/ChevronBlockProcess"/>
    <dgm:cxn modelId="{B2F53CEC-8B1B-4857-9DAE-7C09476467C2}" type="presParOf" srcId="{FAE06A47-DA7F-40CC-977B-D4FEDD24FB92}" destId="{FC343581-27A8-4392-A17A-B0756310C0E9}" srcOrd="1" destOrd="0" presId="urn:microsoft.com/office/officeart/2016/7/layout/ChevronBlockProcess"/>
    <dgm:cxn modelId="{C2D95E45-0767-4174-B10E-DC0FD77C1887}" type="presParOf" srcId="{914F3A90-1A3F-46C2-AD18-3B8E4416691B}" destId="{57F6860A-43C3-4A7B-B2A9-E3DE337309D0}" srcOrd="1" destOrd="0" presId="urn:microsoft.com/office/officeart/2016/7/layout/ChevronBlockProcess"/>
    <dgm:cxn modelId="{25D5DDCA-355D-462E-B36C-33E6916FA659}" type="presParOf" srcId="{914F3A90-1A3F-46C2-AD18-3B8E4416691B}" destId="{204B408D-B9BE-4945-81D9-0D782AB70EF5}" srcOrd="2" destOrd="0" presId="urn:microsoft.com/office/officeart/2016/7/layout/ChevronBlockProcess"/>
    <dgm:cxn modelId="{DA4545AD-AFC1-497A-98B6-BEED22723D8A}" type="presParOf" srcId="{204B408D-B9BE-4945-81D9-0D782AB70EF5}" destId="{112A8ADA-B5F7-4A38-9262-B7AC0F886461}" srcOrd="0" destOrd="0" presId="urn:microsoft.com/office/officeart/2016/7/layout/ChevronBlockProcess"/>
    <dgm:cxn modelId="{A9044AB4-BFE2-48FB-BBB3-56071276F04C}" type="presParOf" srcId="{204B408D-B9BE-4945-81D9-0D782AB70EF5}" destId="{8DE0DD96-D9C0-4346-9D3A-FFEEB5096DE0}" srcOrd="1" destOrd="0" presId="urn:microsoft.com/office/officeart/2016/7/layout/ChevronBlock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DA987D-EE48-4C6B-9FFC-3FF63CEE24B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C0EB897D-DE37-4547-9E3F-6016BB08B89A}">
      <dgm:prSet/>
      <dgm:spPr>
        <a:solidFill>
          <a:srgbClr val="4D738A"/>
        </a:solidFill>
      </dgm:spPr>
      <dgm:t>
        <a:bodyPr/>
        <a:lstStyle/>
        <a:p>
          <a:pPr rtl="0"/>
          <a:r>
            <a:rPr lang="en-GB" b="1" dirty="0">
              <a:latin typeface="+mj-lt"/>
            </a:rPr>
            <a:t>Consistency with REF 2014</a:t>
          </a:r>
        </a:p>
      </dgm:t>
    </dgm:pt>
    <dgm:pt modelId="{B66A2B81-5D01-42BB-9F98-AC445F9A5E2B}" type="parTrans" cxnId="{935E42A5-FE48-49DD-A92D-A86D3AE61183}">
      <dgm:prSet/>
      <dgm:spPr/>
      <dgm:t>
        <a:bodyPr/>
        <a:lstStyle/>
        <a:p>
          <a:endParaRPr lang="en-GB"/>
        </a:p>
      </dgm:t>
    </dgm:pt>
    <dgm:pt modelId="{4DAD84F2-A9A5-448A-9349-DD23D26B8689}" type="sibTrans" cxnId="{935E42A5-FE48-49DD-A92D-A86D3AE61183}">
      <dgm:prSet/>
      <dgm:spPr/>
      <dgm:t>
        <a:bodyPr/>
        <a:lstStyle/>
        <a:p>
          <a:endParaRPr lang="en-GB"/>
        </a:p>
      </dgm:t>
    </dgm:pt>
    <dgm:pt modelId="{8FE9275C-17BE-4695-8C0A-162ADB51A5AC}">
      <dgm:prSet/>
      <dgm:spPr/>
      <dgm:t>
        <a:bodyPr/>
        <a:lstStyle/>
        <a:p>
          <a:pPr rtl="0"/>
          <a:r>
            <a:rPr lang="en-GB" dirty="0">
              <a:solidFill>
                <a:srgbClr val="4D738A"/>
              </a:solidFill>
              <a:latin typeface="+mj-lt"/>
            </a:rPr>
            <a:t>Impact remains non-portable</a:t>
          </a:r>
        </a:p>
      </dgm:t>
    </dgm:pt>
    <dgm:pt modelId="{E1D0202C-22BB-4FF2-BF1C-953EF585A506}" type="parTrans" cxnId="{0E718643-8553-4F30-91B1-CF1B3058D1ED}">
      <dgm:prSet/>
      <dgm:spPr/>
      <dgm:t>
        <a:bodyPr/>
        <a:lstStyle/>
        <a:p>
          <a:endParaRPr lang="en-GB"/>
        </a:p>
      </dgm:t>
    </dgm:pt>
    <dgm:pt modelId="{942184D5-7849-46D7-8011-8F967A77E728}" type="sibTrans" cxnId="{0E718643-8553-4F30-91B1-CF1B3058D1ED}">
      <dgm:prSet/>
      <dgm:spPr/>
      <dgm:t>
        <a:bodyPr/>
        <a:lstStyle/>
        <a:p>
          <a:endParaRPr lang="en-GB"/>
        </a:p>
      </dgm:t>
    </dgm:pt>
    <dgm:pt modelId="{5D74B4A5-A3CF-412A-8541-31190B0A16E3}">
      <dgm:prSet/>
      <dgm:spPr/>
      <dgm:t>
        <a:bodyPr/>
        <a:lstStyle/>
        <a:p>
          <a:pPr rtl="0"/>
          <a:r>
            <a:rPr lang="en-GB" dirty="0">
              <a:solidFill>
                <a:srgbClr val="4D738A"/>
              </a:solidFill>
              <a:latin typeface="+mj-lt"/>
            </a:rPr>
            <a:t>2* quality threshold</a:t>
          </a:r>
        </a:p>
      </dgm:t>
    </dgm:pt>
    <dgm:pt modelId="{F7C68342-B5AC-45A2-A317-D1F4AC63799B}" type="parTrans" cxnId="{3325EA7C-359E-453C-9A36-1135C79794C0}">
      <dgm:prSet/>
      <dgm:spPr/>
      <dgm:t>
        <a:bodyPr/>
        <a:lstStyle/>
        <a:p>
          <a:endParaRPr lang="en-GB"/>
        </a:p>
      </dgm:t>
    </dgm:pt>
    <dgm:pt modelId="{161C74AC-629B-4C0A-AE74-4E756D8167C1}" type="sibTrans" cxnId="{3325EA7C-359E-453C-9A36-1135C79794C0}">
      <dgm:prSet/>
      <dgm:spPr/>
      <dgm:t>
        <a:bodyPr/>
        <a:lstStyle/>
        <a:p>
          <a:endParaRPr lang="en-GB"/>
        </a:p>
      </dgm:t>
    </dgm:pt>
    <dgm:pt modelId="{AF8EE704-0385-4EB9-84F5-F9265348E5B6}">
      <dgm:prSet/>
      <dgm:spPr/>
      <dgm:t>
        <a:bodyPr/>
        <a:lstStyle/>
        <a:p>
          <a:pPr rtl="0"/>
          <a:r>
            <a:rPr lang="en-GB" dirty="0">
              <a:solidFill>
                <a:srgbClr val="4D738A"/>
              </a:solidFill>
              <a:latin typeface="+mj-lt"/>
            </a:rPr>
            <a:t>Timeframe:</a:t>
          </a:r>
        </a:p>
      </dgm:t>
    </dgm:pt>
    <dgm:pt modelId="{B20E1603-1616-4416-AB6D-411944C16C70}" type="parTrans" cxnId="{161FDF55-BD78-446C-8D0A-1332068EAAA9}">
      <dgm:prSet/>
      <dgm:spPr/>
      <dgm:t>
        <a:bodyPr/>
        <a:lstStyle/>
        <a:p>
          <a:endParaRPr lang="en-GB"/>
        </a:p>
      </dgm:t>
    </dgm:pt>
    <dgm:pt modelId="{033760A6-DDD0-48C8-842B-5A4BA7137749}" type="sibTrans" cxnId="{161FDF55-BD78-446C-8D0A-1332068EAAA9}">
      <dgm:prSet/>
      <dgm:spPr/>
      <dgm:t>
        <a:bodyPr/>
        <a:lstStyle/>
        <a:p>
          <a:endParaRPr lang="en-GB"/>
        </a:p>
      </dgm:t>
    </dgm:pt>
    <dgm:pt modelId="{D6EDFDEA-8692-420E-B72E-5E339E9BA8D1}">
      <dgm:prSet/>
      <dgm:spPr/>
      <dgm:t>
        <a:bodyPr/>
        <a:lstStyle/>
        <a:p>
          <a:pPr rtl="0"/>
          <a:r>
            <a:rPr lang="en-GB" dirty="0">
              <a:solidFill>
                <a:srgbClr val="4D738A"/>
              </a:solidFill>
              <a:latin typeface="+mj-lt"/>
            </a:rPr>
            <a:t>1 January 2000 - 31 December 2020 for underpinning research</a:t>
          </a:r>
        </a:p>
      </dgm:t>
    </dgm:pt>
    <dgm:pt modelId="{0C9129C2-E0C9-47B2-A125-AAC7B7282BCA}" type="parTrans" cxnId="{CF594ED2-3836-41D5-98F9-1FFAA34A6690}">
      <dgm:prSet/>
      <dgm:spPr/>
      <dgm:t>
        <a:bodyPr/>
        <a:lstStyle/>
        <a:p>
          <a:endParaRPr lang="en-GB"/>
        </a:p>
      </dgm:t>
    </dgm:pt>
    <dgm:pt modelId="{1E6A6937-51C2-47BE-8997-7A50B6586A35}" type="sibTrans" cxnId="{CF594ED2-3836-41D5-98F9-1FFAA34A6690}">
      <dgm:prSet/>
      <dgm:spPr/>
      <dgm:t>
        <a:bodyPr/>
        <a:lstStyle/>
        <a:p>
          <a:endParaRPr lang="en-GB"/>
        </a:p>
      </dgm:t>
    </dgm:pt>
    <dgm:pt modelId="{374EB98C-0516-4A37-B79A-0B31318E7079}">
      <dgm:prSet/>
      <dgm:spPr/>
      <dgm:t>
        <a:bodyPr/>
        <a:lstStyle/>
        <a:p>
          <a:pPr rtl="0"/>
          <a:r>
            <a:rPr lang="en-GB" dirty="0">
              <a:solidFill>
                <a:srgbClr val="4D738A"/>
              </a:solidFill>
              <a:latin typeface="+mj-lt"/>
            </a:rPr>
            <a:t>1 August 2013 - 31 July 2020 for impacts</a:t>
          </a:r>
        </a:p>
      </dgm:t>
    </dgm:pt>
    <dgm:pt modelId="{9D2F9C14-842D-4B93-AF5B-8D09DCBBAB0A}" type="parTrans" cxnId="{03F2C2B2-2593-4FB9-9E60-81C5EB1F6245}">
      <dgm:prSet/>
      <dgm:spPr/>
      <dgm:t>
        <a:bodyPr/>
        <a:lstStyle/>
        <a:p>
          <a:endParaRPr lang="en-GB"/>
        </a:p>
      </dgm:t>
    </dgm:pt>
    <dgm:pt modelId="{13F54D6B-31B4-489B-A61F-54A7F8FA98B5}" type="sibTrans" cxnId="{03F2C2B2-2593-4FB9-9E60-81C5EB1F6245}">
      <dgm:prSet/>
      <dgm:spPr/>
      <dgm:t>
        <a:bodyPr/>
        <a:lstStyle/>
        <a:p>
          <a:endParaRPr lang="en-GB"/>
        </a:p>
      </dgm:t>
    </dgm:pt>
    <dgm:pt modelId="{B60ADF05-1FA5-44DB-AB5E-24F2A855EAEF}">
      <dgm:prSet/>
      <dgm:spPr>
        <a:solidFill>
          <a:srgbClr val="4D738A"/>
        </a:solidFill>
      </dgm:spPr>
      <dgm:t>
        <a:bodyPr/>
        <a:lstStyle/>
        <a:p>
          <a:pPr rtl="0"/>
          <a:r>
            <a:rPr lang="en-GB" b="1" dirty="0">
              <a:latin typeface="+mj-lt"/>
            </a:rPr>
            <a:t>Refinements</a:t>
          </a:r>
        </a:p>
      </dgm:t>
    </dgm:pt>
    <dgm:pt modelId="{3C4DD3F8-E9FF-498A-8D02-79D33B166657}" type="parTrans" cxnId="{95B06D68-285C-4362-A385-66DFACAA9D37}">
      <dgm:prSet/>
      <dgm:spPr/>
      <dgm:t>
        <a:bodyPr/>
        <a:lstStyle/>
        <a:p>
          <a:endParaRPr lang="en-GB"/>
        </a:p>
      </dgm:t>
    </dgm:pt>
    <dgm:pt modelId="{44A3C18B-C556-4998-A90B-51A471B4459C}" type="sibTrans" cxnId="{95B06D68-285C-4362-A385-66DFACAA9D37}">
      <dgm:prSet/>
      <dgm:spPr/>
      <dgm:t>
        <a:bodyPr/>
        <a:lstStyle/>
        <a:p>
          <a:endParaRPr lang="en-GB"/>
        </a:p>
      </dgm:t>
    </dgm:pt>
    <dgm:pt modelId="{4FEC15AF-72D1-4119-A11B-E416972FE6D9}">
      <dgm:prSet/>
      <dgm:spPr/>
      <dgm:t>
        <a:bodyPr/>
        <a:lstStyle/>
        <a:p>
          <a:pPr rtl="0"/>
          <a:r>
            <a:rPr lang="en-GB" dirty="0">
              <a:solidFill>
                <a:srgbClr val="4D738A"/>
              </a:solidFill>
              <a:latin typeface="+mj-lt"/>
            </a:rPr>
            <a:t>Impact template integrated into Environment statement</a:t>
          </a:r>
        </a:p>
      </dgm:t>
    </dgm:pt>
    <dgm:pt modelId="{DF44452B-8A82-4329-B443-A6628CAD4E14}" type="parTrans" cxnId="{5983D005-251A-49FC-BFFB-41458E79CD99}">
      <dgm:prSet/>
      <dgm:spPr/>
      <dgm:t>
        <a:bodyPr/>
        <a:lstStyle/>
        <a:p>
          <a:endParaRPr lang="en-GB"/>
        </a:p>
      </dgm:t>
    </dgm:pt>
    <dgm:pt modelId="{E086FC2E-EF38-40B0-A392-8DC070E61FB3}" type="sibTrans" cxnId="{5983D005-251A-49FC-BFFB-41458E79CD99}">
      <dgm:prSet/>
      <dgm:spPr/>
      <dgm:t>
        <a:bodyPr/>
        <a:lstStyle/>
        <a:p>
          <a:endParaRPr lang="en-GB"/>
        </a:p>
      </dgm:t>
    </dgm:pt>
    <dgm:pt modelId="{128A3F50-0F22-4A25-B24D-3864DF882A78}">
      <dgm:prSet/>
      <dgm:spPr/>
      <dgm:t>
        <a:bodyPr/>
        <a:lstStyle/>
        <a:p>
          <a:pPr rtl="0"/>
          <a:r>
            <a:rPr lang="en-GB" dirty="0">
              <a:solidFill>
                <a:srgbClr val="4D738A"/>
              </a:solidFill>
              <a:latin typeface="+mj-lt"/>
            </a:rPr>
            <a:t>Impact on teaching </a:t>
          </a:r>
          <a:r>
            <a:rPr lang="en-GB" i="1" dirty="0">
              <a:solidFill>
                <a:srgbClr val="4D738A"/>
              </a:solidFill>
              <a:latin typeface="+mj-lt"/>
            </a:rPr>
            <a:t>within</a:t>
          </a:r>
          <a:r>
            <a:rPr lang="en-GB" dirty="0">
              <a:solidFill>
                <a:srgbClr val="4D738A"/>
              </a:solidFill>
              <a:latin typeface="+mj-lt"/>
            </a:rPr>
            <a:t> (and beyond) own HEI is eligible</a:t>
          </a:r>
        </a:p>
      </dgm:t>
    </dgm:pt>
    <dgm:pt modelId="{9C761CFB-EC60-4123-895F-8AF37010819D}" type="parTrans" cxnId="{8B861D23-1393-4266-B7FC-3819F4E6AC05}">
      <dgm:prSet/>
      <dgm:spPr/>
      <dgm:t>
        <a:bodyPr/>
        <a:lstStyle/>
        <a:p>
          <a:endParaRPr lang="en-GB"/>
        </a:p>
      </dgm:t>
    </dgm:pt>
    <dgm:pt modelId="{9D046B9D-34C2-46D3-B295-3949EB9441F3}" type="sibTrans" cxnId="{8B861D23-1393-4266-B7FC-3819F4E6AC05}">
      <dgm:prSet/>
      <dgm:spPr/>
      <dgm:t>
        <a:bodyPr/>
        <a:lstStyle/>
        <a:p>
          <a:endParaRPr lang="en-GB"/>
        </a:p>
      </dgm:t>
    </dgm:pt>
    <dgm:pt modelId="{4E30A542-33DC-47DA-BA10-690E328D829B}">
      <dgm:prSet/>
      <dgm:spPr/>
      <dgm:t>
        <a:bodyPr/>
        <a:lstStyle/>
        <a:p>
          <a:pPr rtl="0"/>
          <a:r>
            <a:rPr lang="en-GB" dirty="0">
              <a:solidFill>
                <a:srgbClr val="4D738A"/>
              </a:solidFill>
              <a:latin typeface="+mj-lt"/>
            </a:rPr>
            <a:t>Enhanced clarity on scope of underpinning research – bodies of work</a:t>
          </a:r>
        </a:p>
      </dgm:t>
    </dgm:pt>
    <dgm:pt modelId="{FE595791-C048-4259-B73A-11C0C89DEBBE}" type="parTrans" cxnId="{097F0F1D-66A1-452E-BADB-577B7F9200ED}">
      <dgm:prSet/>
      <dgm:spPr/>
      <dgm:t>
        <a:bodyPr/>
        <a:lstStyle/>
        <a:p>
          <a:endParaRPr lang="en-GB"/>
        </a:p>
      </dgm:t>
    </dgm:pt>
    <dgm:pt modelId="{38BAB69B-39D7-44E6-865D-D4BF47584E2A}" type="sibTrans" cxnId="{097F0F1D-66A1-452E-BADB-577B7F9200ED}">
      <dgm:prSet/>
      <dgm:spPr/>
      <dgm:t>
        <a:bodyPr/>
        <a:lstStyle/>
        <a:p>
          <a:endParaRPr lang="en-GB"/>
        </a:p>
      </dgm:t>
    </dgm:pt>
    <dgm:pt modelId="{230CFBB0-0D5C-4483-BEBD-61A6CFCD4BD4}">
      <dgm:prSet/>
      <dgm:spPr/>
      <dgm:t>
        <a:bodyPr/>
        <a:lstStyle/>
        <a:p>
          <a:pPr rtl="0"/>
          <a:r>
            <a:rPr lang="en-GB" dirty="0">
              <a:solidFill>
                <a:srgbClr val="4D738A"/>
              </a:solidFill>
              <a:latin typeface="+mj-lt"/>
            </a:rPr>
            <a:t>Enhanced guidance on public engagement</a:t>
          </a:r>
        </a:p>
      </dgm:t>
    </dgm:pt>
    <dgm:pt modelId="{6BF86F33-47BD-469B-AA12-48D42833C7FA}" type="parTrans" cxnId="{93145501-4FCB-40EF-99E8-63336A24FF72}">
      <dgm:prSet/>
      <dgm:spPr/>
      <dgm:t>
        <a:bodyPr/>
        <a:lstStyle/>
        <a:p>
          <a:endParaRPr lang="en-GB"/>
        </a:p>
      </dgm:t>
    </dgm:pt>
    <dgm:pt modelId="{B38E39E6-2F36-43DF-809F-496883AAA407}" type="sibTrans" cxnId="{93145501-4FCB-40EF-99E8-63336A24FF72}">
      <dgm:prSet/>
      <dgm:spPr/>
      <dgm:t>
        <a:bodyPr/>
        <a:lstStyle/>
        <a:p>
          <a:endParaRPr lang="en-GB"/>
        </a:p>
      </dgm:t>
    </dgm:pt>
    <dgm:pt modelId="{0718F191-6F44-4DB6-BFA6-B71A54E267D1}">
      <dgm:prSet/>
      <dgm:spPr/>
      <dgm:t>
        <a:bodyPr/>
        <a:lstStyle/>
        <a:p>
          <a:pPr rtl="0"/>
          <a:r>
            <a:rPr lang="en-GB" dirty="0">
              <a:solidFill>
                <a:srgbClr val="4D738A"/>
              </a:solidFill>
              <a:latin typeface="+mj-lt"/>
            </a:rPr>
            <a:t>Guidance on submitting continued impact case studies</a:t>
          </a:r>
        </a:p>
      </dgm:t>
    </dgm:pt>
    <dgm:pt modelId="{AC4860C4-6DB7-4C5B-85D9-19967961151A}" type="parTrans" cxnId="{8FC2D24C-3B5A-4A58-A22A-E3234EC05DCD}">
      <dgm:prSet/>
      <dgm:spPr/>
    </dgm:pt>
    <dgm:pt modelId="{41BEA201-B340-418E-90F0-7826CCE8842E}" type="sibTrans" cxnId="{8FC2D24C-3B5A-4A58-A22A-E3234EC05DCD}">
      <dgm:prSet/>
      <dgm:spPr/>
    </dgm:pt>
    <dgm:pt modelId="{219A6133-C3D9-4CDD-9D4B-ECF003DB579A}" type="pres">
      <dgm:prSet presAssocID="{6ADA987D-EE48-4C6B-9FFC-3FF63CEE24BC}" presName="linear" presStyleCnt="0">
        <dgm:presLayoutVars>
          <dgm:animLvl val="lvl"/>
          <dgm:resizeHandles val="exact"/>
        </dgm:presLayoutVars>
      </dgm:prSet>
      <dgm:spPr/>
    </dgm:pt>
    <dgm:pt modelId="{88C91835-A652-4B37-B600-A4DE2CB1B7CA}" type="pres">
      <dgm:prSet presAssocID="{C0EB897D-DE37-4547-9E3F-6016BB08B89A}" presName="parentText" presStyleLbl="node1" presStyleIdx="0" presStyleCnt="2">
        <dgm:presLayoutVars>
          <dgm:chMax val="0"/>
          <dgm:bulletEnabled val="1"/>
        </dgm:presLayoutVars>
      </dgm:prSet>
      <dgm:spPr/>
    </dgm:pt>
    <dgm:pt modelId="{E0E3F8F2-5753-4200-AAFE-7840302622D5}" type="pres">
      <dgm:prSet presAssocID="{C0EB897D-DE37-4547-9E3F-6016BB08B89A}" presName="childText" presStyleLbl="revTx" presStyleIdx="0" presStyleCnt="2">
        <dgm:presLayoutVars>
          <dgm:bulletEnabled val="1"/>
        </dgm:presLayoutVars>
      </dgm:prSet>
      <dgm:spPr/>
    </dgm:pt>
    <dgm:pt modelId="{29FD4765-6C5E-4DBB-83A8-8593B1528A80}" type="pres">
      <dgm:prSet presAssocID="{B60ADF05-1FA5-44DB-AB5E-24F2A855EAEF}" presName="parentText" presStyleLbl="node1" presStyleIdx="1" presStyleCnt="2">
        <dgm:presLayoutVars>
          <dgm:chMax val="0"/>
          <dgm:bulletEnabled val="1"/>
        </dgm:presLayoutVars>
      </dgm:prSet>
      <dgm:spPr/>
    </dgm:pt>
    <dgm:pt modelId="{34FE02A3-5C9D-4A8B-8335-C5F5CB9365EE}" type="pres">
      <dgm:prSet presAssocID="{B60ADF05-1FA5-44DB-AB5E-24F2A855EAEF}" presName="childText" presStyleLbl="revTx" presStyleIdx="1" presStyleCnt="2">
        <dgm:presLayoutVars>
          <dgm:bulletEnabled val="1"/>
        </dgm:presLayoutVars>
      </dgm:prSet>
      <dgm:spPr/>
    </dgm:pt>
  </dgm:ptLst>
  <dgm:cxnLst>
    <dgm:cxn modelId="{93145501-4FCB-40EF-99E8-63336A24FF72}" srcId="{B60ADF05-1FA5-44DB-AB5E-24F2A855EAEF}" destId="{230CFBB0-0D5C-4483-BEBD-61A6CFCD4BD4}" srcOrd="4" destOrd="0" parTransId="{6BF86F33-47BD-469B-AA12-48D42833C7FA}" sibTransId="{B38E39E6-2F36-43DF-809F-496883AAA407}"/>
    <dgm:cxn modelId="{5983D005-251A-49FC-BFFB-41458E79CD99}" srcId="{B60ADF05-1FA5-44DB-AB5E-24F2A855EAEF}" destId="{4FEC15AF-72D1-4119-A11B-E416972FE6D9}" srcOrd="0" destOrd="0" parTransId="{DF44452B-8A82-4329-B443-A6628CAD4E14}" sibTransId="{E086FC2E-EF38-40B0-A392-8DC070E61FB3}"/>
    <dgm:cxn modelId="{E8C8F008-FDD5-42F7-8F2F-196B6CA33FCA}" type="presOf" srcId="{0718F191-6F44-4DB6-BFA6-B71A54E267D1}" destId="{34FE02A3-5C9D-4A8B-8335-C5F5CB9365EE}" srcOrd="0" destOrd="3" presId="urn:microsoft.com/office/officeart/2005/8/layout/vList2"/>
    <dgm:cxn modelId="{097F0F1D-66A1-452E-BADB-577B7F9200ED}" srcId="{B60ADF05-1FA5-44DB-AB5E-24F2A855EAEF}" destId="{4E30A542-33DC-47DA-BA10-690E328D829B}" srcOrd="2" destOrd="0" parTransId="{FE595791-C048-4259-B73A-11C0C89DEBBE}" sibTransId="{38BAB69B-39D7-44E6-865D-D4BF47584E2A}"/>
    <dgm:cxn modelId="{8B861D23-1393-4266-B7FC-3819F4E6AC05}" srcId="{B60ADF05-1FA5-44DB-AB5E-24F2A855EAEF}" destId="{128A3F50-0F22-4A25-B24D-3864DF882A78}" srcOrd="1" destOrd="0" parTransId="{9C761CFB-EC60-4123-895F-8AF37010819D}" sibTransId="{9D046B9D-34C2-46D3-B295-3949EB9441F3}"/>
    <dgm:cxn modelId="{0E718643-8553-4F30-91B1-CF1B3058D1ED}" srcId="{C0EB897D-DE37-4547-9E3F-6016BB08B89A}" destId="{8FE9275C-17BE-4695-8C0A-162ADB51A5AC}" srcOrd="0" destOrd="0" parTransId="{E1D0202C-22BB-4FF2-BF1C-953EF585A506}" sibTransId="{942184D5-7849-46D7-8011-8F967A77E728}"/>
    <dgm:cxn modelId="{0B046845-00D6-4EE1-9FD0-66144CD234A3}" type="presOf" srcId="{6ADA987D-EE48-4C6B-9FFC-3FF63CEE24BC}" destId="{219A6133-C3D9-4CDD-9D4B-ECF003DB579A}" srcOrd="0" destOrd="0" presId="urn:microsoft.com/office/officeart/2005/8/layout/vList2"/>
    <dgm:cxn modelId="{95B06D68-285C-4362-A385-66DFACAA9D37}" srcId="{6ADA987D-EE48-4C6B-9FFC-3FF63CEE24BC}" destId="{B60ADF05-1FA5-44DB-AB5E-24F2A855EAEF}" srcOrd="1" destOrd="0" parTransId="{3C4DD3F8-E9FF-498A-8D02-79D33B166657}" sibTransId="{44A3C18B-C556-4998-A90B-51A471B4459C}"/>
    <dgm:cxn modelId="{8FC2D24C-3B5A-4A58-A22A-E3234EC05DCD}" srcId="{B60ADF05-1FA5-44DB-AB5E-24F2A855EAEF}" destId="{0718F191-6F44-4DB6-BFA6-B71A54E267D1}" srcOrd="3" destOrd="0" parTransId="{AC4860C4-6DB7-4C5B-85D9-19967961151A}" sibTransId="{41BEA201-B340-418E-90F0-7826CCE8842E}"/>
    <dgm:cxn modelId="{2EC95B6F-3C8A-4BDE-A917-C42F971568AC}" type="presOf" srcId="{B60ADF05-1FA5-44DB-AB5E-24F2A855EAEF}" destId="{29FD4765-6C5E-4DBB-83A8-8593B1528A80}" srcOrd="0" destOrd="0" presId="urn:microsoft.com/office/officeart/2005/8/layout/vList2"/>
    <dgm:cxn modelId="{161FDF55-BD78-446C-8D0A-1332068EAAA9}" srcId="{C0EB897D-DE37-4547-9E3F-6016BB08B89A}" destId="{AF8EE704-0385-4EB9-84F5-F9265348E5B6}" srcOrd="2" destOrd="0" parTransId="{B20E1603-1616-4416-AB6D-411944C16C70}" sibTransId="{033760A6-DDD0-48C8-842B-5A4BA7137749}"/>
    <dgm:cxn modelId="{3325EA7C-359E-453C-9A36-1135C79794C0}" srcId="{C0EB897D-DE37-4547-9E3F-6016BB08B89A}" destId="{5D74B4A5-A3CF-412A-8541-31190B0A16E3}" srcOrd="1" destOrd="0" parTransId="{F7C68342-B5AC-45A2-A317-D1F4AC63799B}" sibTransId="{161C74AC-629B-4C0A-AE74-4E756D8167C1}"/>
    <dgm:cxn modelId="{3A826C91-3095-4F02-8189-08A8C437BF62}" type="presOf" srcId="{374EB98C-0516-4A37-B79A-0B31318E7079}" destId="{E0E3F8F2-5753-4200-AAFE-7840302622D5}" srcOrd="0" destOrd="4" presId="urn:microsoft.com/office/officeart/2005/8/layout/vList2"/>
    <dgm:cxn modelId="{DA11D796-89BA-447D-B203-B939915E758D}" type="presOf" srcId="{128A3F50-0F22-4A25-B24D-3864DF882A78}" destId="{34FE02A3-5C9D-4A8B-8335-C5F5CB9365EE}" srcOrd="0" destOrd="1" presId="urn:microsoft.com/office/officeart/2005/8/layout/vList2"/>
    <dgm:cxn modelId="{B22BD997-9658-443E-B69E-566EF36D0C57}" type="presOf" srcId="{4FEC15AF-72D1-4119-A11B-E416972FE6D9}" destId="{34FE02A3-5C9D-4A8B-8335-C5F5CB9365EE}" srcOrd="0" destOrd="0" presId="urn:microsoft.com/office/officeart/2005/8/layout/vList2"/>
    <dgm:cxn modelId="{935E42A5-FE48-49DD-A92D-A86D3AE61183}" srcId="{6ADA987D-EE48-4C6B-9FFC-3FF63CEE24BC}" destId="{C0EB897D-DE37-4547-9E3F-6016BB08B89A}" srcOrd="0" destOrd="0" parTransId="{B66A2B81-5D01-42BB-9F98-AC445F9A5E2B}" sibTransId="{4DAD84F2-A9A5-448A-9349-DD23D26B8689}"/>
    <dgm:cxn modelId="{03F2C2B2-2593-4FB9-9E60-81C5EB1F6245}" srcId="{AF8EE704-0385-4EB9-84F5-F9265348E5B6}" destId="{374EB98C-0516-4A37-B79A-0B31318E7079}" srcOrd="1" destOrd="0" parTransId="{9D2F9C14-842D-4B93-AF5B-8D09DCBBAB0A}" sibTransId="{13F54D6B-31B4-489B-A61F-54A7F8FA98B5}"/>
    <dgm:cxn modelId="{C78F50BC-5B2A-414B-874D-AE60136A802A}" type="presOf" srcId="{4E30A542-33DC-47DA-BA10-690E328D829B}" destId="{34FE02A3-5C9D-4A8B-8335-C5F5CB9365EE}" srcOrd="0" destOrd="2" presId="urn:microsoft.com/office/officeart/2005/8/layout/vList2"/>
    <dgm:cxn modelId="{3C6227CE-08F4-407E-A24E-95F8FC66C44E}" type="presOf" srcId="{8FE9275C-17BE-4695-8C0A-162ADB51A5AC}" destId="{E0E3F8F2-5753-4200-AAFE-7840302622D5}" srcOrd="0" destOrd="0" presId="urn:microsoft.com/office/officeart/2005/8/layout/vList2"/>
    <dgm:cxn modelId="{CF594ED2-3836-41D5-98F9-1FFAA34A6690}" srcId="{AF8EE704-0385-4EB9-84F5-F9265348E5B6}" destId="{D6EDFDEA-8692-420E-B72E-5E339E9BA8D1}" srcOrd="0" destOrd="0" parTransId="{0C9129C2-E0C9-47B2-A125-AAC7B7282BCA}" sibTransId="{1E6A6937-51C2-47BE-8997-7A50B6586A35}"/>
    <dgm:cxn modelId="{DF14D6D6-7335-420B-ADA9-1B6EC263F4AD}" type="presOf" srcId="{230CFBB0-0D5C-4483-BEBD-61A6CFCD4BD4}" destId="{34FE02A3-5C9D-4A8B-8335-C5F5CB9365EE}" srcOrd="0" destOrd="4" presId="urn:microsoft.com/office/officeart/2005/8/layout/vList2"/>
    <dgm:cxn modelId="{EF7421F5-007E-4FAE-B2F6-7A03BE5BF747}" type="presOf" srcId="{C0EB897D-DE37-4547-9E3F-6016BB08B89A}" destId="{88C91835-A652-4B37-B600-A4DE2CB1B7CA}" srcOrd="0" destOrd="0" presId="urn:microsoft.com/office/officeart/2005/8/layout/vList2"/>
    <dgm:cxn modelId="{31F1C8F5-C104-4A9D-819A-007EA9E8F250}" type="presOf" srcId="{D6EDFDEA-8692-420E-B72E-5E339E9BA8D1}" destId="{E0E3F8F2-5753-4200-AAFE-7840302622D5}" srcOrd="0" destOrd="3" presId="urn:microsoft.com/office/officeart/2005/8/layout/vList2"/>
    <dgm:cxn modelId="{047798F8-AD2D-4D67-BC7D-96889C33E21B}" type="presOf" srcId="{5D74B4A5-A3CF-412A-8541-31190B0A16E3}" destId="{E0E3F8F2-5753-4200-AAFE-7840302622D5}" srcOrd="0" destOrd="1" presId="urn:microsoft.com/office/officeart/2005/8/layout/vList2"/>
    <dgm:cxn modelId="{38FFD6F9-D182-4664-B93B-964DDF8FFC69}" type="presOf" srcId="{AF8EE704-0385-4EB9-84F5-F9265348E5B6}" destId="{E0E3F8F2-5753-4200-AAFE-7840302622D5}" srcOrd="0" destOrd="2" presId="urn:microsoft.com/office/officeart/2005/8/layout/vList2"/>
    <dgm:cxn modelId="{69D49642-6700-4618-9228-AA37E88C9CBB}" type="presParOf" srcId="{219A6133-C3D9-4CDD-9D4B-ECF003DB579A}" destId="{88C91835-A652-4B37-B600-A4DE2CB1B7CA}" srcOrd="0" destOrd="0" presId="urn:microsoft.com/office/officeart/2005/8/layout/vList2"/>
    <dgm:cxn modelId="{C5AC685E-CB8A-4284-AD6C-3E90F9C17FE7}" type="presParOf" srcId="{219A6133-C3D9-4CDD-9D4B-ECF003DB579A}" destId="{E0E3F8F2-5753-4200-AAFE-7840302622D5}" srcOrd="1" destOrd="0" presId="urn:microsoft.com/office/officeart/2005/8/layout/vList2"/>
    <dgm:cxn modelId="{0041ADEA-223A-4026-BE04-D26BA76F573E}" type="presParOf" srcId="{219A6133-C3D9-4CDD-9D4B-ECF003DB579A}" destId="{29FD4765-6C5E-4DBB-83A8-8593B1528A80}" srcOrd="2" destOrd="0" presId="urn:microsoft.com/office/officeart/2005/8/layout/vList2"/>
    <dgm:cxn modelId="{874E81C0-FF65-4FC3-80D2-482DA39855F4}" type="presParOf" srcId="{219A6133-C3D9-4CDD-9D4B-ECF003DB579A}" destId="{34FE02A3-5C9D-4A8B-8335-C5F5CB9365EE}"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6F1AB-E1C4-4A7E-9005-203814DD24BC}">
      <dsp:nvSpPr>
        <dsp:cNvPr id="0" name=""/>
        <dsp:cNvSpPr/>
      </dsp:nvSpPr>
      <dsp:spPr>
        <a:xfrm>
          <a:off x="2846" y="1880"/>
          <a:ext cx="7915931" cy="1067645"/>
        </a:xfrm>
        <a:prstGeom prst="roundRect">
          <a:avLst>
            <a:gd name="adj" fmla="val 10000"/>
          </a:avLst>
        </a:prstGeom>
        <a:solidFill>
          <a:srgbClr val="4D738A"/>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solidFill>
                <a:schemeClr val="bg1"/>
              </a:solidFill>
            </a:rPr>
            <a:t>Overall quality</a:t>
          </a:r>
        </a:p>
      </dsp:txBody>
      <dsp:txXfrm>
        <a:off x="34116" y="33150"/>
        <a:ext cx="7853391" cy="1005105"/>
      </dsp:txXfrm>
    </dsp:sp>
    <dsp:sp modelId="{1095B457-A8A3-4F88-A884-4265FEF36CDE}">
      <dsp:nvSpPr>
        <dsp:cNvPr id="0" name=""/>
        <dsp:cNvSpPr/>
      </dsp:nvSpPr>
      <dsp:spPr>
        <a:xfrm>
          <a:off x="10573" y="1256891"/>
          <a:ext cx="2493837" cy="841557"/>
        </a:xfrm>
        <a:prstGeom prst="roundRect">
          <a:avLst>
            <a:gd name="adj" fmla="val 10000"/>
          </a:avLst>
        </a:prstGeom>
        <a:solidFill>
          <a:srgbClr val="4D738A">
            <a:alpha val="70000"/>
          </a:srgb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bg1"/>
              </a:solidFill>
            </a:rPr>
            <a:t>Outputs</a:t>
          </a:r>
        </a:p>
      </dsp:txBody>
      <dsp:txXfrm>
        <a:off x="35221" y="1281539"/>
        <a:ext cx="2444541" cy="792261"/>
      </dsp:txXfrm>
    </dsp:sp>
    <dsp:sp modelId="{2D7F5482-7DBC-43BA-A7BD-EBF3A0083EEC}">
      <dsp:nvSpPr>
        <dsp:cNvPr id="0" name=""/>
        <dsp:cNvSpPr/>
      </dsp:nvSpPr>
      <dsp:spPr>
        <a:xfrm>
          <a:off x="10573" y="2285814"/>
          <a:ext cx="2493837" cy="1672744"/>
        </a:xfrm>
        <a:prstGeom prst="roundRect">
          <a:avLst>
            <a:gd name="adj" fmla="val 10000"/>
          </a:avLst>
        </a:prstGeom>
        <a:solidFill>
          <a:srgbClr val="D4DFEC"/>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800" kern="1200" dirty="0">
              <a:solidFill>
                <a:schemeClr val="tx1"/>
              </a:solidFill>
            </a:rPr>
            <a:t>FTE x 2.5 = number of outputs required</a:t>
          </a:r>
        </a:p>
      </dsp:txBody>
      <dsp:txXfrm>
        <a:off x="59566" y="2334807"/>
        <a:ext cx="2395851" cy="1574758"/>
      </dsp:txXfrm>
    </dsp:sp>
    <dsp:sp modelId="{1C83A54A-F09E-4BD4-B033-4CDD9B400C7A}">
      <dsp:nvSpPr>
        <dsp:cNvPr id="0" name=""/>
        <dsp:cNvSpPr/>
      </dsp:nvSpPr>
      <dsp:spPr>
        <a:xfrm>
          <a:off x="2713893" y="1256891"/>
          <a:ext cx="2493837" cy="841540"/>
        </a:xfrm>
        <a:prstGeom prst="roundRect">
          <a:avLst>
            <a:gd name="adj" fmla="val 10000"/>
          </a:avLst>
        </a:prstGeom>
        <a:solidFill>
          <a:srgbClr val="4D738A">
            <a:alpha val="70000"/>
          </a:srgb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bg1"/>
              </a:solidFill>
              <a:latin typeface="+mn-lt"/>
            </a:rPr>
            <a:t>Impact</a:t>
          </a:r>
          <a:endParaRPr lang="en-GB" sz="2400" b="1" kern="1200" dirty="0">
            <a:solidFill>
              <a:schemeClr val="bg1"/>
            </a:solidFill>
          </a:endParaRPr>
        </a:p>
      </dsp:txBody>
      <dsp:txXfrm>
        <a:off x="2738541" y="1281539"/>
        <a:ext cx="2444541" cy="792244"/>
      </dsp:txXfrm>
    </dsp:sp>
    <dsp:sp modelId="{4024F3F1-0235-4193-8A5C-7EBE83DCCB08}">
      <dsp:nvSpPr>
        <dsp:cNvPr id="0" name=""/>
        <dsp:cNvSpPr/>
      </dsp:nvSpPr>
      <dsp:spPr>
        <a:xfrm>
          <a:off x="2713893" y="2285797"/>
          <a:ext cx="2493837" cy="1672744"/>
        </a:xfrm>
        <a:prstGeom prst="roundRect">
          <a:avLst>
            <a:gd name="adj" fmla="val 10000"/>
          </a:avLst>
        </a:prstGeom>
        <a:solidFill>
          <a:srgbClr val="AAC0D9">
            <a:alpha val="50000"/>
          </a:srgb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800" kern="1200" dirty="0">
              <a:solidFill>
                <a:schemeClr val="tx1"/>
              </a:solidFill>
            </a:rPr>
            <a:t>Impact case studies</a:t>
          </a:r>
        </a:p>
      </dsp:txBody>
      <dsp:txXfrm>
        <a:off x="2762886" y="2334790"/>
        <a:ext cx="2395851" cy="1574758"/>
      </dsp:txXfrm>
    </dsp:sp>
    <dsp:sp modelId="{341BD9DC-3C29-4C1F-A040-4804CD20A7FF}">
      <dsp:nvSpPr>
        <dsp:cNvPr id="0" name=""/>
        <dsp:cNvSpPr/>
      </dsp:nvSpPr>
      <dsp:spPr>
        <a:xfrm>
          <a:off x="5417213" y="1256891"/>
          <a:ext cx="2493837" cy="841540"/>
        </a:xfrm>
        <a:prstGeom prst="roundRect">
          <a:avLst>
            <a:gd name="adj" fmla="val 10000"/>
          </a:avLst>
        </a:prstGeom>
        <a:solidFill>
          <a:srgbClr val="4D738A">
            <a:alpha val="70000"/>
          </a:srgb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bg1"/>
              </a:solidFill>
            </a:rPr>
            <a:t>Environment</a:t>
          </a:r>
        </a:p>
      </dsp:txBody>
      <dsp:txXfrm>
        <a:off x="5441861" y="1281539"/>
        <a:ext cx="2444541" cy="792244"/>
      </dsp:txXfrm>
    </dsp:sp>
    <dsp:sp modelId="{CCF4EC52-E247-40F5-AC90-6B3836169A58}">
      <dsp:nvSpPr>
        <dsp:cNvPr id="0" name=""/>
        <dsp:cNvSpPr/>
      </dsp:nvSpPr>
      <dsp:spPr>
        <a:xfrm>
          <a:off x="5417213" y="2285797"/>
          <a:ext cx="2493837" cy="1672744"/>
        </a:xfrm>
        <a:prstGeom prst="roundRect">
          <a:avLst>
            <a:gd name="adj" fmla="val 10000"/>
          </a:avLst>
        </a:prstGeom>
        <a:solidFill>
          <a:srgbClr val="AAC0D9">
            <a:alpha val="50000"/>
          </a:srgb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800" kern="1200" dirty="0">
              <a:solidFill>
                <a:schemeClr val="tx1"/>
              </a:solidFill>
            </a:rPr>
            <a:t>Environment data and template </a:t>
          </a:r>
        </a:p>
      </dsp:txBody>
      <dsp:txXfrm>
        <a:off x="5466206" y="2334790"/>
        <a:ext cx="2395851" cy="1574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2E47E2-075D-4BCF-9A93-DC5BCE715043}">
      <dsp:nvSpPr>
        <dsp:cNvPr id="0" name=""/>
        <dsp:cNvSpPr/>
      </dsp:nvSpPr>
      <dsp:spPr>
        <a:xfrm>
          <a:off x="6691" y="0"/>
          <a:ext cx="3243395" cy="973018"/>
        </a:xfrm>
        <a:prstGeom prst="chevron">
          <a:avLst>
            <a:gd name="adj" fmla="val 30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20141" tIns="120141" rIns="120141" bIns="120141" numCol="1" spcCol="1270" anchor="ctr" anchorCtr="0">
          <a:noAutofit/>
        </a:bodyPr>
        <a:lstStyle/>
        <a:p>
          <a:pPr marL="0" lvl="0" indent="0" algn="ctr" defTabSz="1155700">
            <a:lnSpc>
              <a:spcPct val="90000"/>
            </a:lnSpc>
            <a:spcBef>
              <a:spcPct val="0"/>
            </a:spcBef>
            <a:spcAft>
              <a:spcPct val="35000"/>
            </a:spcAft>
            <a:buNone/>
          </a:pPr>
          <a:r>
            <a:rPr lang="en-GB" sz="2600" b="1" kern="1200">
              <a:latin typeface="+mj-lt"/>
            </a:rPr>
            <a:t>Main panel responsibilities</a:t>
          </a:r>
        </a:p>
      </dsp:txBody>
      <dsp:txXfrm>
        <a:off x="298596" y="0"/>
        <a:ext cx="2659585" cy="973018"/>
      </dsp:txXfrm>
    </dsp:sp>
    <dsp:sp modelId="{FC343581-27A8-4392-A17A-B0756310C0E9}">
      <dsp:nvSpPr>
        <dsp:cNvPr id="0" name=""/>
        <dsp:cNvSpPr/>
      </dsp:nvSpPr>
      <dsp:spPr>
        <a:xfrm>
          <a:off x="6691" y="973018"/>
          <a:ext cx="2951489" cy="2477594"/>
        </a:xfrm>
        <a:prstGeom prst="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33233" tIns="233233" rIns="233233" bIns="466467" numCol="1" spcCol="1270" anchor="t" anchorCtr="0">
          <a:noAutofit/>
        </a:bodyPr>
        <a:lstStyle/>
        <a:p>
          <a:pPr marL="144000" lvl="0" indent="-144000" algn="l" defTabSz="488950">
            <a:lnSpc>
              <a:spcPct val="90000"/>
            </a:lnSpc>
            <a:spcBef>
              <a:spcPct val="0"/>
            </a:spcBef>
            <a:spcAft>
              <a:spcPts val="1200"/>
            </a:spcAft>
            <a:buNone/>
          </a:pPr>
          <a:r>
            <a:rPr lang="en-GB" sz="1100" kern="1200" baseline="0">
              <a:latin typeface="+mj-lt"/>
            </a:rPr>
            <a:t>MP develops panel criteria and working methods</a:t>
          </a:r>
        </a:p>
        <a:p>
          <a:pPr marL="144000" lvl="0" indent="-144000" algn="l" defTabSz="488950">
            <a:lnSpc>
              <a:spcPct val="90000"/>
            </a:lnSpc>
            <a:spcBef>
              <a:spcPct val="0"/>
            </a:spcBef>
            <a:spcAft>
              <a:spcPts val="1200"/>
            </a:spcAft>
            <a:buNone/>
          </a:pPr>
          <a:r>
            <a:rPr lang="en-GB" sz="1100" kern="1200" baseline="0">
              <a:latin typeface="+mj-lt"/>
            </a:rPr>
            <a:t>Ensures adherence to  criteria/procedures and consistent application of the overall assessment standards</a:t>
          </a:r>
        </a:p>
        <a:p>
          <a:pPr marL="144000" lvl="0" indent="-144000" algn="l" defTabSz="488950">
            <a:lnSpc>
              <a:spcPct val="90000"/>
            </a:lnSpc>
            <a:spcBef>
              <a:spcPct val="0"/>
            </a:spcBef>
            <a:spcAft>
              <a:spcPts val="1200"/>
            </a:spcAft>
            <a:buNone/>
          </a:pPr>
          <a:r>
            <a:rPr lang="en-GB" sz="1100" kern="1200" baseline="0">
              <a:latin typeface="+mj-lt"/>
            </a:rPr>
            <a:t>Signs off the outcomes</a:t>
          </a:r>
        </a:p>
        <a:p>
          <a:pPr marL="144000" lvl="0" indent="-144000" algn="l" defTabSz="488950">
            <a:lnSpc>
              <a:spcPct val="90000"/>
            </a:lnSpc>
            <a:spcBef>
              <a:spcPct val="0"/>
            </a:spcBef>
            <a:spcAft>
              <a:spcPts val="1200"/>
            </a:spcAft>
            <a:buNone/>
          </a:pPr>
          <a:r>
            <a:rPr lang="en-GB" sz="1100" kern="1200" baseline="0">
              <a:latin typeface="+mj-lt"/>
            </a:rPr>
            <a:t>Law part of Main Panel C chaired by Jane Millar (Social Policy), Bath</a:t>
          </a:r>
        </a:p>
      </dsp:txBody>
      <dsp:txXfrm>
        <a:off x="6691" y="973018"/>
        <a:ext cx="2951489" cy="2477594"/>
      </dsp:txXfrm>
    </dsp:sp>
    <dsp:sp modelId="{112A8ADA-B5F7-4A38-9262-B7AC0F886461}">
      <dsp:nvSpPr>
        <dsp:cNvPr id="0" name=""/>
        <dsp:cNvSpPr/>
      </dsp:nvSpPr>
      <dsp:spPr>
        <a:xfrm>
          <a:off x="3217779" y="0"/>
          <a:ext cx="3243395" cy="973018"/>
        </a:xfrm>
        <a:prstGeom prst="chevron">
          <a:avLst>
            <a:gd name="adj" fmla="val 30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20141" tIns="120141" rIns="120141" bIns="120141" numCol="1" spcCol="1270" anchor="ctr" anchorCtr="0">
          <a:noAutofit/>
        </a:bodyPr>
        <a:lstStyle/>
        <a:p>
          <a:pPr marL="144000" lvl="0" indent="-144000" algn="ctr" defTabSz="1155700">
            <a:lnSpc>
              <a:spcPct val="90000"/>
            </a:lnSpc>
            <a:spcBef>
              <a:spcPct val="0"/>
            </a:spcBef>
            <a:spcAft>
              <a:spcPts val="1200"/>
            </a:spcAft>
            <a:buNone/>
          </a:pPr>
          <a:r>
            <a:rPr lang="en-GB" sz="2600" b="1" kern="1200">
              <a:latin typeface="+mj-lt"/>
            </a:rPr>
            <a:t>Sub-panel responsibilities</a:t>
          </a:r>
        </a:p>
      </dsp:txBody>
      <dsp:txXfrm>
        <a:off x="3509684" y="0"/>
        <a:ext cx="2659585" cy="973018"/>
      </dsp:txXfrm>
    </dsp:sp>
    <dsp:sp modelId="{8DE0DD96-D9C0-4346-9D3A-FFEEB5096DE0}">
      <dsp:nvSpPr>
        <dsp:cNvPr id="0" name=""/>
        <dsp:cNvSpPr/>
      </dsp:nvSpPr>
      <dsp:spPr>
        <a:xfrm>
          <a:off x="3217779" y="973018"/>
          <a:ext cx="2951489" cy="2477594"/>
        </a:xfrm>
        <a:prstGeom prst="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33233" tIns="233233" rIns="233233" bIns="466467" numCol="1" spcCol="1270" anchor="t" anchorCtr="0">
          <a:noAutofit/>
        </a:bodyPr>
        <a:lstStyle/>
        <a:p>
          <a:pPr marL="144000" lvl="0" indent="-144000" algn="l" defTabSz="488950">
            <a:lnSpc>
              <a:spcPct val="90000"/>
            </a:lnSpc>
            <a:spcBef>
              <a:spcPct val="0"/>
            </a:spcBef>
            <a:spcAft>
              <a:spcPts val="1200"/>
            </a:spcAft>
            <a:buNone/>
          </a:pPr>
          <a:r>
            <a:rPr lang="en-GB" sz="1100" kern="1200">
              <a:latin typeface="+mj-lt"/>
            </a:rPr>
            <a:t>Sub-panel contributes to the main panel criteria and working methods</a:t>
          </a:r>
        </a:p>
        <a:p>
          <a:pPr marL="144000" lvl="0" indent="-144000" algn="l" defTabSz="488950">
            <a:lnSpc>
              <a:spcPct val="90000"/>
            </a:lnSpc>
            <a:spcBef>
              <a:spcPct val="0"/>
            </a:spcBef>
            <a:spcAft>
              <a:spcPts val="1200"/>
            </a:spcAft>
            <a:buNone/>
          </a:pPr>
          <a:r>
            <a:rPr lang="en-GB" sz="1100" b="1" i="1" kern="1200">
              <a:latin typeface="+mj-lt"/>
            </a:rPr>
            <a:t>Assesses</a:t>
          </a:r>
          <a:r>
            <a:rPr lang="en-GB" sz="1100" kern="1200">
              <a:latin typeface="+mj-lt"/>
            </a:rPr>
            <a:t> submissions and recommends outcomes</a:t>
          </a:r>
          <a:endParaRPr lang="en-GB" sz="1100" kern="1200"/>
        </a:p>
        <a:p>
          <a:pPr marL="144000" lvl="0" indent="-144000" algn="l" defTabSz="488950">
            <a:lnSpc>
              <a:spcPct val="90000"/>
            </a:lnSpc>
            <a:spcBef>
              <a:spcPct val="0"/>
            </a:spcBef>
            <a:spcAft>
              <a:spcPts val="1200"/>
            </a:spcAft>
            <a:buNone/>
          </a:pPr>
          <a:r>
            <a:rPr lang="en-GB" sz="1100" kern="1200">
              <a:latin typeface="+mj-lt"/>
            </a:rPr>
            <a:t>Need to appoint additional output and user assessors to support assessment process</a:t>
          </a:r>
          <a:endParaRPr lang="en-GB" sz="1100" kern="1200"/>
        </a:p>
        <a:p>
          <a:pPr marL="144000" lvl="0" indent="-144000" algn="l" defTabSz="488950">
            <a:lnSpc>
              <a:spcPct val="90000"/>
            </a:lnSpc>
            <a:spcBef>
              <a:spcPct val="0"/>
            </a:spcBef>
            <a:spcAft>
              <a:spcPts val="1200"/>
            </a:spcAft>
            <a:buNone/>
          </a:pPr>
          <a:r>
            <a:rPr lang="en-GB" sz="1100" kern="1200">
              <a:latin typeface="+mj-lt"/>
            </a:rPr>
            <a:t>Law Sub-panel REF2014</a:t>
          </a:r>
          <a:endParaRPr lang="en-GB" sz="1100" kern="1200"/>
        </a:p>
        <a:p>
          <a:pPr marL="144000" lvl="1" indent="-144000" algn="l" defTabSz="488950">
            <a:lnSpc>
              <a:spcPct val="90000"/>
            </a:lnSpc>
            <a:spcBef>
              <a:spcPct val="0"/>
            </a:spcBef>
            <a:spcAft>
              <a:spcPts val="1200"/>
            </a:spcAft>
            <a:buChar char="•"/>
          </a:pPr>
          <a:r>
            <a:rPr lang="en-GB" sz="1100" kern="1200">
              <a:latin typeface="+mj-lt"/>
            </a:rPr>
            <a:t>	20 panel members (inc 2 users)</a:t>
          </a:r>
          <a:endParaRPr lang="en-GB" sz="1100" kern="1200"/>
        </a:p>
        <a:p>
          <a:pPr marL="144000" lvl="1" indent="-144000" algn="l" defTabSz="488950">
            <a:lnSpc>
              <a:spcPct val="90000"/>
            </a:lnSpc>
            <a:spcBef>
              <a:spcPct val="0"/>
            </a:spcBef>
            <a:spcAft>
              <a:spcPts val="1200"/>
            </a:spcAft>
            <a:buChar char="•"/>
          </a:pPr>
          <a:r>
            <a:rPr lang="en-GB" sz="1100" kern="1200"/>
            <a:t>            8 additional output assessors</a:t>
          </a:r>
        </a:p>
        <a:p>
          <a:pPr marL="144000" lvl="1" indent="-144000" algn="l" defTabSz="488950">
            <a:lnSpc>
              <a:spcPct val="90000"/>
            </a:lnSpc>
            <a:spcBef>
              <a:spcPct val="0"/>
            </a:spcBef>
            <a:spcAft>
              <a:spcPts val="1200"/>
            </a:spcAft>
            <a:buChar char="•"/>
          </a:pPr>
          <a:r>
            <a:rPr lang="en-GB" sz="1100" kern="1200"/>
            <a:t>            6 additional user assessors</a:t>
          </a:r>
        </a:p>
        <a:p>
          <a:pPr marL="144000" lvl="0" indent="-144000" algn="l" defTabSz="488950">
            <a:lnSpc>
              <a:spcPct val="90000"/>
            </a:lnSpc>
            <a:spcBef>
              <a:spcPct val="0"/>
            </a:spcBef>
            <a:spcAft>
              <a:spcPts val="1200"/>
            </a:spcAft>
            <a:buNone/>
          </a:pPr>
          <a:endParaRPr lang="en-GB" sz="1100" kern="1200"/>
        </a:p>
        <a:p>
          <a:pPr marL="144000" lvl="1" indent="-144000" algn="l" defTabSz="488950">
            <a:lnSpc>
              <a:spcPct val="90000"/>
            </a:lnSpc>
            <a:spcBef>
              <a:spcPct val="0"/>
            </a:spcBef>
            <a:spcAft>
              <a:spcPts val="1200"/>
            </a:spcAft>
            <a:buChar char="•"/>
          </a:pPr>
          <a:endParaRPr lang="en-GB" sz="1100" kern="1200"/>
        </a:p>
        <a:p>
          <a:pPr marL="144000" lvl="1" indent="-144000" algn="l" defTabSz="488950">
            <a:lnSpc>
              <a:spcPct val="90000"/>
            </a:lnSpc>
            <a:spcBef>
              <a:spcPct val="0"/>
            </a:spcBef>
            <a:spcAft>
              <a:spcPts val="1200"/>
            </a:spcAft>
            <a:buChar char="•"/>
          </a:pPr>
          <a:endParaRPr lang="en-GB" sz="1100" kern="1200"/>
        </a:p>
        <a:p>
          <a:pPr marL="144000" lvl="1" indent="-144000" algn="l" defTabSz="488950">
            <a:lnSpc>
              <a:spcPct val="90000"/>
            </a:lnSpc>
            <a:spcBef>
              <a:spcPct val="0"/>
            </a:spcBef>
            <a:spcAft>
              <a:spcPts val="1200"/>
            </a:spcAft>
            <a:buChar char="•"/>
          </a:pPr>
          <a:endParaRPr lang="en-GB" sz="1100" kern="1200"/>
        </a:p>
        <a:p>
          <a:pPr marL="144000" lvl="1" indent="-144000" algn="l" defTabSz="488950">
            <a:lnSpc>
              <a:spcPct val="90000"/>
            </a:lnSpc>
            <a:spcBef>
              <a:spcPct val="0"/>
            </a:spcBef>
            <a:spcAft>
              <a:spcPts val="1200"/>
            </a:spcAft>
            <a:buChar char="•"/>
          </a:pPr>
          <a:endParaRPr lang="en-GB" sz="1100" kern="1200">
            <a:latin typeface="+mj-lt"/>
          </a:endParaRPr>
        </a:p>
        <a:p>
          <a:pPr marL="144000" lvl="1" indent="-144000" algn="l" defTabSz="488950">
            <a:lnSpc>
              <a:spcPct val="90000"/>
            </a:lnSpc>
            <a:spcBef>
              <a:spcPct val="0"/>
            </a:spcBef>
            <a:spcAft>
              <a:spcPts val="1200"/>
            </a:spcAft>
            <a:buChar char="•"/>
          </a:pPr>
          <a:endParaRPr lang="en-GB" sz="1100" kern="1200"/>
        </a:p>
      </dsp:txBody>
      <dsp:txXfrm>
        <a:off x="3217779" y="973018"/>
        <a:ext cx="2951489" cy="24775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C91835-A652-4B37-B600-A4DE2CB1B7CA}">
      <dsp:nvSpPr>
        <dsp:cNvPr id="0" name=""/>
        <dsp:cNvSpPr/>
      </dsp:nvSpPr>
      <dsp:spPr>
        <a:xfrm>
          <a:off x="0" y="25687"/>
          <a:ext cx="11216341" cy="719549"/>
        </a:xfrm>
        <a:prstGeom prst="roundRect">
          <a:avLst/>
        </a:prstGeom>
        <a:solidFill>
          <a:srgbClr val="4D738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GB" sz="3000" b="1" kern="1200" dirty="0">
              <a:latin typeface="+mj-lt"/>
            </a:rPr>
            <a:t>Consistency with REF 2014</a:t>
          </a:r>
        </a:p>
      </dsp:txBody>
      <dsp:txXfrm>
        <a:off x="35125" y="60812"/>
        <a:ext cx="11146091" cy="649299"/>
      </dsp:txXfrm>
    </dsp:sp>
    <dsp:sp modelId="{E0E3F8F2-5753-4200-AAFE-7840302622D5}">
      <dsp:nvSpPr>
        <dsp:cNvPr id="0" name=""/>
        <dsp:cNvSpPr/>
      </dsp:nvSpPr>
      <dsp:spPr>
        <a:xfrm>
          <a:off x="0" y="745237"/>
          <a:ext cx="11216341" cy="198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6119" tIns="38100" rIns="213360" bIns="38100" numCol="1" spcCol="1270" anchor="t" anchorCtr="0">
          <a:noAutofit/>
        </a:bodyPr>
        <a:lstStyle/>
        <a:p>
          <a:pPr marL="228600" lvl="1" indent="-228600" algn="l" defTabSz="1022350" rtl="0">
            <a:lnSpc>
              <a:spcPct val="90000"/>
            </a:lnSpc>
            <a:spcBef>
              <a:spcPct val="0"/>
            </a:spcBef>
            <a:spcAft>
              <a:spcPct val="20000"/>
            </a:spcAft>
            <a:buChar char="•"/>
          </a:pPr>
          <a:r>
            <a:rPr lang="en-GB" sz="2300" kern="1200" dirty="0">
              <a:solidFill>
                <a:srgbClr val="4D738A"/>
              </a:solidFill>
              <a:latin typeface="+mj-lt"/>
            </a:rPr>
            <a:t>Impact remains non-portable</a:t>
          </a:r>
        </a:p>
        <a:p>
          <a:pPr marL="228600" lvl="1" indent="-228600" algn="l" defTabSz="1022350" rtl="0">
            <a:lnSpc>
              <a:spcPct val="90000"/>
            </a:lnSpc>
            <a:spcBef>
              <a:spcPct val="0"/>
            </a:spcBef>
            <a:spcAft>
              <a:spcPct val="20000"/>
            </a:spcAft>
            <a:buChar char="•"/>
          </a:pPr>
          <a:r>
            <a:rPr lang="en-GB" sz="2300" kern="1200" dirty="0">
              <a:solidFill>
                <a:srgbClr val="4D738A"/>
              </a:solidFill>
              <a:latin typeface="+mj-lt"/>
            </a:rPr>
            <a:t>2* quality threshold</a:t>
          </a:r>
        </a:p>
        <a:p>
          <a:pPr marL="228600" lvl="1" indent="-228600" algn="l" defTabSz="1022350" rtl="0">
            <a:lnSpc>
              <a:spcPct val="90000"/>
            </a:lnSpc>
            <a:spcBef>
              <a:spcPct val="0"/>
            </a:spcBef>
            <a:spcAft>
              <a:spcPct val="20000"/>
            </a:spcAft>
            <a:buChar char="•"/>
          </a:pPr>
          <a:r>
            <a:rPr lang="en-GB" sz="2300" kern="1200" dirty="0">
              <a:solidFill>
                <a:srgbClr val="4D738A"/>
              </a:solidFill>
              <a:latin typeface="+mj-lt"/>
            </a:rPr>
            <a:t>Timeframe:</a:t>
          </a:r>
        </a:p>
        <a:p>
          <a:pPr marL="457200" lvl="2" indent="-228600" algn="l" defTabSz="1022350" rtl="0">
            <a:lnSpc>
              <a:spcPct val="90000"/>
            </a:lnSpc>
            <a:spcBef>
              <a:spcPct val="0"/>
            </a:spcBef>
            <a:spcAft>
              <a:spcPct val="20000"/>
            </a:spcAft>
            <a:buChar char="•"/>
          </a:pPr>
          <a:r>
            <a:rPr lang="en-GB" sz="2300" kern="1200" dirty="0">
              <a:solidFill>
                <a:srgbClr val="4D738A"/>
              </a:solidFill>
              <a:latin typeface="+mj-lt"/>
            </a:rPr>
            <a:t>1 January 2000 - 31 December 2020 for underpinning research</a:t>
          </a:r>
        </a:p>
        <a:p>
          <a:pPr marL="457200" lvl="2" indent="-228600" algn="l" defTabSz="1022350" rtl="0">
            <a:lnSpc>
              <a:spcPct val="90000"/>
            </a:lnSpc>
            <a:spcBef>
              <a:spcPct val="0"/>
            </a:spcBef>
            <a:spcAft>
              <a:spcPct val="20000"/>
            </a:spcAft>
            <a:buChar char="•"/>
          </a:pPr>
          <a:r>
            <a:rPr lang="en-GB" sz="2300" kern="1200" dirty="0">
              <a:solidFill>
                <a:srgbClr val="4D738A"/>
              </a:solidFill>
              <a:latin typeface="+mj-lt"/>
            </a:rPr>
            <a:t>1 August 2013 - 31 July 2020 for impacts</a:t>
          </a:r>
        </a:p>
      </dsp:txBody>
      <dsp:txXfrm>
        <a:off x="0" y="745237"/>
        <a:ext cx="11216341" cy="1987200"/>
      </dsp:txXfrm>
    </dsp:sp>
    <dsp:sp modelId="{29FD4765-6C5E-4DBB-83A8-8593B1528A80}">
      <dsp:nvSpPr>
        <dsp:cNvPr id="0" name=""/>
        <dsp:cNvSpPr/>
      </dsp:nvSpPr>
      <dsp:spPr>
        <a:xfrm>
          <a:off x="0" y="2732437"/>
          <a:ext cx="11216341" cy="719549"/>
        </a:xfrm>
        <a:prstGeom prst="roundRect">
          <a:avLst/>
        </a:prstGeom>
        <a:solidFill>
          <a:srgbClr val="4D738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GB" sz="3000" b="1" kern="1200" dirty="0">
              <a:latin typeface="+mj-lt"/>
            </a:rPr>
            <a:t>Refinements</a:t>
          </a:r>
        </a:p>
      </dsp:txBody>
      <dsp:txXfrm>
        <a:off x="35125" y="2767562"/>
        <a:ext cx="11146091" cy="649299"/>
      </dsp:txXfrm>
    </dsp:sp>
    <dsp:sp modelId="{34FE02A3-5C9D-4A8B-8335-C5F5CB9365EE}">
      <dsp:nvSpPr>
        <dsp:cNvPr id="0" name=""/>
        <dsp:cNvSpPr/>
      </dsp:nvSpPr>
      <dsp:spPr>
        <a:xfrm>
          <a:off x="0" y="3451987"/>
          <a:ext cx="11216341" cy="198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6119" tIns="38100" rIns="213360" bIns="38100" numCol="1" spcCol="1270" anchor="t" anchorCtr="0">
          <a:noAutofit/>
        </a:bodyPr>
        <a:lstStyle/>
        <a:p>
          <a:pPr marL="228600" lvl="1" indent="-228600" algn="l" defTabSz="1022350" rtl="0">
            <a:lnSpc>
              <a:spcPct val="90000"/>
            </a:lnSpc>
            <a:spcBef>
              <a:spcPct val="0"/>
            </a:spcBef>
            <a:spcAft>
              <a:spcPct val="20000"/>
            </a:spcAft>
            <a:buChar char="•"/>
          </a:pPr>
          <a:r>
            <a:rPr lang="en-GB" sz="2300" kern="1200" dirty="0">
              <a:solidFill>
                <a:srgbClr val="4D738A"/>
              </a:solidFill>
              <a:latin typeface="+mj-lt"/>
            </a:rPr>
            <a:t>Impact template integrated into Environment statement</a:t>
          </a:r>
        </a:p>
        <a:p>
          <a:pPr marL="228600" lvl="1" indent="-228600" algn="l" defTabSz="1022350" rtl="0">
            <a:lnSpc>
              <a:spcPct val="90000"/>
            </a:lnSpc>
            <a:spcBef>
              <a:spcPct val="0"/>
            </a:spcBef>
            <a:spcAft>
              <a:spcPct val="20000"/>
            </a:spcAft>
            <a:buChar char="•"/>
          </a:pPr>
          <a:r>
            <a:rPr lang="en-GB" sz="2300" kern="1200" dirty="0">
              <a:solidFill>
                <a:srgbClr val="4D738A"/>
              </a:solidFill>
              <a:latin typeface="+mj-lt"/>
            </a:rPr>
            <a:t>Impact on teaching </a:t>
          </a:r>
          <a:r>
            <a:rPr lang="en-GB" sz="2300" i="1" kern="1200" dirty="0">
              <a:solidFill>
                <a:srgbClr val="4D738A"/>
              </a:solidFill>
              <a:latin typeface="+mj-lt"/>
            </a:rPr>
            <a:t>within</a:t>
          </a:r>
          <a:r>
            <a:rPr lang="en-GB" sz="2300" kern="1200" dirty="0">
              <a:solidFill>
                <a:srgbClr val="4D738A"/>
              </a:solidFill>
              <a:latin typeface="+mj-lt"/>
            </a:rPr>
            <a:t> (and beyond) own HEI is eligible</a:t>
          </a:r>
        </a:p>
        <a:p>
          <a:pPr marL="228600" lvl="1" indent="-228600" algn="l" defTabSz="1022350" rtl="0">
            <a:lnSpc>
              <a:spcPct val="90000"/>
            </a:lnSpc>
            <a:spcBef>
              <a:spcPct val="0"/>
            </a:spcBef>
            <a:spcAft>
              <a:spcPct val="20000"/>
            </a:spcAft>
            <a:buChar char="•"/>
          </a:pPr>
          <a:r>
            <a:rPr lang="en-GB" sz="2300" kern="1200" dirty="0">
              <a:solidFill>
                <a:srgbClr val="4D738A"/>
              </a:solidFill>
              <a:latin typeface="+mj-lt"/>
            </a:rPr>
            <a:t>Enhanced clarity on scope of underpinning research – bodies of work</a:t>
          </a:r>
        </a:p>
        <a:p>
          <a:pPr marL="228600" lvl="1" indent="-228600" algn="l" defTabSz="1022350" rtl="0">
            <a:lnSpc>
              <a:spcPct val="90000"/>
            </a:lnSpc>
            <a:spcBef>
              <a:spcPct val="0"/>
            </a:spcBef>
            <a:spcAft>
              <a:spcPct val="20000"/>
            </a:spcAft>
            <a:buChar char="•"/>
          </a:pPr>
          <a:r>
            <a:rPr lang="en-GB" sz="2300" kern="1200" dirty="0">
              <a:solidFill>
                <a:srgbClr val="4D738A"/>
              </a:solidFill>
              <a:latin typeface="+mj-lt"/>
            </a:rPr>
            <a:t>Guidance on submitting continued impact case studies</a:t>
          </a:r>
        </a:p>
        <a:p>
          <a:pPr marL="228600" lvl="1" indent="-228600" algn="l" defTabSz="1022350" rtl="0">
            <a:lnSpc>
              <a:spcPct val="90000"/>
            </a:lnSpc>
            <a:spcBef>
              <a:spcPct val="0"/>
            </a:spcBef>
            <a:spcAft>
              <a:spcPct val="20000"/>
            </a:spcAft>
            <a:buChar char="•"/>
          </a:pPr>
          <a:r>
            <a:rPr lang="en-GB" sz="2300" kern="1200" dirty="0">
              <a:solidFill>
                <a:srgbClr val="4D738A"/>
              </a:solidFill>
              <a:latin typeface="+mj-lt"/>
            </a:rPr>
            <a:t>Enhanced guidance on public engagement</a:t>
          </a:r>
        </a:p>
      </dsp:txBody>
      <dsp:txXfrm>
        <a:off x="0" y="3451987"/>
        <a:ext cx="11216341" cy="19872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F6F15D-D82E-4BE3-9419-11012D9A4512}" type="datetimeFigureOut">
              <a:rPr lang="en-GB" smtClean="0"/>
              <a:t>03/09/2019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7ED48D-FC12-48F6-A213-A7225D2F24C9}" type="slidenum">
              <a:rPr lang="en-GB" smtClean="0"/>
              <a:t>‹#›</a:t>
            </a:fld>
            <a:endParaRPr lang="en-GB"/>
          </a:p>
        </p:txBody>
      </p:sp>
    </p:spTree>
    <p:extLst>
      <p:ext uri="{BB962C8B-B14F-4D97-AF65-F5344CB8AC3E}">
        <p14:creationId xmlns:p14="http://schemas.microsoft.com/office/powerpoint/2010/main" val="3759848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1</a:t>
            </a:fld>
            <a:endParaRPr lang="en-GB" dirty="0"/>
          </a:p>
        </p:txBody>
      </p:sp>
    </p:spTree>
    <p:extLst>
      <p:ext uri="{BB962C8B-B14F-4D97-AF65-F5344CB8AC3E}">
        <p14:creationId xmlns:p14="http://schemas.microsoft.com/office/powerpoint/2010/main" val="35272610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9D8FC64-4DC8-4504-A346-028AE6950BF5}" type="slidenum">
              <a:rPr lang="en-GB" smtClean="0"/>
              <a:t>12</a:t>
            </a:fld>
            <a:endParaRPr lang="en-GB" dirty="0"/>
          </a:p>
        </p:txBody>
      </p:sp>
    </p:spTree>
    <p:extLst>
      <p:ext uri="{BB962C8B-B14F-4D97-AF65-F5344CB8AC3E}">
        <p14:creationId xmlns:p14="http://schemas.microsoft.com/office/powerpoint/2010/main" val="18052042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9D8FC64-4DC8-4504-A346-028AE6950BF5}" type="slidenum">
              <a:rPr lang="en-GB" smtClean="0"/>
              <a:t>13</a:t>
            </a:fld>
            <a:endParaRPr lang="en-GB" dirty="0"/>
          </a:p>
        </p:txBody>
      </p:sp>
    </p:spTree>
    <p:extLst>
      <p:ext uri="{BB962C8B-B14F-4D97-AF65-F5344CB8AC3E}">
        <p14:creationId xmlns:p14="http://schemas.microsoft.com/office/powerpoint/2010/main" val="20437661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i="0" u="none" strike="noStrike" kern="1200" baseline="0" dirty="0">
              <a:solidFill>
                <a:schemeClr val="tx1"/>
              </a:solidFill>
              <a:latin typeface="+mn-lt"/>
              <a:ea typeface="+mn-ea"/>
              <a:cs typeface="+mn-cs"/>
            </a:endParaRPr>
          </a:p>
          <a:p>
            <a:pPr marL="457200" lvl="1" indent="0">
              <a:buFont typeface="Arial" panose="020B0604020202020204" pitchFamily="34" charset="0"/>
              <a:buNone/>
            </a:pPr>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18</a:t>
            </a:fld>
            <a:endParaRPr lang="en-GB" dirty="0"/>
          </a:p>
        </p:txBody>
      </p:sp>
    </p:spTree>
    <p:extLst>
      <p:ext uri="{BB962C8B-B14F-4D97-AF65-F5344CB8AC3E}">
        <p14:creationId xmlns:p14="http://schemas.microsoft.com/office/powerpoint/2010/main" val="2642778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20</a:t>
            </a:fld>
            <a:endParaRPr lang="en-GB" dirty="0"/>
          </a:p>
        </p:txBody>
      </p:sp>
    </p:spTree>
    <p:extLst>
      <p:ext uri="{BB962C8B-B14F-4D97-AF65-F5344CB8AC3E}">
        <p14:creationId xmlns:p14="http://schemas.microsoft.com/office/powerpoint/2010/main" val="14163501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21</a:t>
            </a:fld>
            <a:endParaRPr lang="en-GB"/>
          </a:p>
        </p:txBody>
      </p:sp>
    </p:spTree>
    <p:extLst>
      <p:ext uri="{BB962C8B-B14F-4D97-AF65-F5344CB8AC3E}">
        <p14:creationId xmlns:p14="http://schemas.microsoft.com/office/powerpoint/2010/main" val="981514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27</a:t>
            </a:fld>
            <a:endParaRPr lang="en-GB"/>
          </a:p>
        </p:txBody>
      </p:sp>
    </p:spTree>
    <p:extLst>
      <p:ext uri="{BB962C8B-B14F-4D97-AF65-F5344CB8AC3E}">
        <p14:creationId xmlns:p14="http://schemas.microsoft.com/office/powerpoint/2010/main" val="36251614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28</a:t>
            </a:fld>
            <a:endParaRPr lang="en-GB"/>
          </a:p>
        </p:txBody>
      </p:sp>
    </p:spTree>
    <p:extLst>
      <p:ext uri="{BB962C8B-B14F-4D97-AF65-F5344CB8AC3E}">
        <p14:creationId xmlns:p14="http://schemas.microsoft.com/office/powerpoint/2010/main" val="23118853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29</a:t>
            </a:fld>
            <a:endParaRPr lang="en-GB" dirty="0"/>
          </a:p>
        </p:txBody>
      </p:sp>
    </p:spTree>
    <p:extLst>
      <p:ext uri="{BB962C8B-B14F-4D97-AF65-F5344CB8AC3E}">
        <p14:creationId xmlns:p14="http://schemas.microsoft.com/office/powerpoint/2010/main" val="3157786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a:solidFill>
                  <a:srgbClr val="4D738A"/>
                </a:solidFill>
                <a:latin typeface="+mn-lt"/>
                <a:ea typeface="+mn-ea"/>
                <a:cs typeface="+mn-cs"/>
              </a:rPr>
              <a:t>-</a:t>
            </a:r>
            <a:endParaRPr lang="en-GB" sz="1000" kern="1200" baseline="0" dirty="0">
              <a:solidFill>
                <a:srgbClr val="4D738A"/>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sz="1000" kern="1200" dirty="0">
              <a:solidFill>
                <a:srgbClr val="4D738A"/>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2</a:t>
            </a:fld>
            <a:endParaRPr lang="en-GB" dirty="0"/>
          </a:p>
        </p:txBody>
      </p:sp>
    </p:spTree>
    <p:extLst>
      <p:ext uri="{BB962C8B-B14F-4D97-AF65-F5344CB8AC3E}">
        <p14:creationId xmlns:p14="http://schemas.microsoft.com/office/powerpoint/2010/main" val="267196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3</a:t>
            </a:fld>
            <a:endParaRPr lang="en-GB" dirty="0"/>
          </a:p>
        </p:txBody>
      </p:sp>
    </p:spTree>
    <p:extLst>
      <p:ext uri="{BB962C8B-B14F-4D97-AF65-F5344CB8AC3E}">
        <p14:creationId xmlns:p14="http://schemas.microsoft.com/office/powerpoint/2010/main" val="1272464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sz="1000" kern="1200" dirty="0">
              <a:solidFill>
                <a:srgbClr val="4D738A"/>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4</a:t>
            </a:fld>
            <a:endParaRPr lang="en-GB" dirty="0"/>
          </a:p>
        </p:txBody>
      </p:sp>
    </p:spTree>
    <p:extLst>
      <p:ext uri="{BB962C8B-B14F-4D97-AF65-F5344CB8AC3E}">
        <p14:creationId xmlns:p14="http://schemas.microsoft.com/office/powerpoint/2010/main" val="4031520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sz="1000" kern="1200" dirty="0">
              <a:solidFill>
                <a:srgbClr val="4D738A"/>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5</a:t>
            </a:fld>
            <a:endParaRPr lang="en-GB" dirty="0"/>
          </a:p>
        </p:txBody>
      </p:sp>
    </p:spTree>
    <p:extLst>
      <p:ext uri="{BB962C8B-B14F-4D97-AF65-F5344CB8AC3E}">
        <p14:creationId xmlns:p14="http://schemas.microsoft.com/office/powerpoint/2010/main" val="387002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9D8FC64-4DC8-4504-A346-028AE6950BF5}" type="slidenum">
              <a:rPr lang="en-GB" smtClean="0"/>
              <a:t>6</a:t>
            </a:fld>
            <a:endParaRPr lang="en-GB" dirty="0"/>
          </a:p>
        </p:txBody>
      </p:sp>
    </p:spTree>
    <p:extLst>
      <p:ext uri="{BB962C8B-B14F-4D97-AF65-F5344CB8AC3E}">
        <p14:creationId xmlns:p14="http://schemas.microsoft.com/office/powerpoint/2010/main" val="904410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8</a:t>
            </a:fld>
            <a:endParaRPr lang="en-GB" dirty="0"/>
          </a:p>
        </p:txBody>
      </p:sp>
    </p:spTree>
    <p:extLst>
      <p:ext uri="{BB962C8B-B14F-4D97-AF65-F5344CB8AC3E}">
        <p14:creationId xmlns:p14="http://schemas.microsoft.com/office/powerpoint/2010/main" val="4032115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9D8FC64-4DC8-4504-A346-028AE6950BF5}" type="slidenum">
              <a:rPr lang="en-GB" smtClean="0"/>
              <a:t>9</a:t>
            </a:fld>
            <a:endParaRPr lang="en-GB" dirty="0"/>
          </a:p>
        </p:txBody>
      </p:sp>
    </p:spTree>
    <p:extLst>
      <p:ext uri="{BB962C8B-B14F-4D97-AF65-F5344CB8AC3E}">
        <p14:creationId xmlns:p14="http://schemas.microsoft.com/office/powerpoint/2010/main" val="3359075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9D8FC64-4DC8-4504-A346-028AE6950BF5}" type="slidenum">
              <a:rPr lang="en-GB" smtClean="0"/>
              <a:t>10</a:t>
            </a:fld>
            <a:endParaRPr lang="en-GB" dirty="0"/>
          </a:p>
        </p:txBody>
      </p:sp>
    </p:spTree>
    <p:extLst>
      <p:ext uri="{BB962C8B-B14F-4D97-AF65-F5344CB8AC3E}">
        <p14:creationId xmlns:p14="http://schemas.microsoft.com/office/powerpoint/2010/main" val="1639973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3267590-4C26-41EC-801F-2AE2F4E7941B}" type="datetimeFigureOut">
              <a:rPr lang="en-GB" smtClean="0"/>
              <a:t>03/09/2019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1627106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267590-4C26-41EC-801F-2AE2F4E7941B}" type="datetimeFigureOut">
              <a:rPr lang="en-GB" smtClean="0"/>
              <a:t>03/09/2019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952363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267590-4C26-41EC-801F-2AE2F4E7941B}" type="datetimeFigureOut">
              <a:rPr lang="en-GB" smtClean="0"/>
              <a:t>03/09/2019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992244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267590-4C26-41EC-801F-2AE2F4E7941B}" type="datetimeFigureOut">
              <a:rPr lang="en-GB" smtClean="0"/>
              <a:t>03/09/2019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451995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267590-4C26-41EC-801F-2AE2F4E7941B}" type="datetimeFigureOut">
              <a:rPr lang="en-GB" smtClean="0"/>
              <a:t>03/09/2019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3710157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3267590-4C26-41EC-801F-2AE2F4E7941B}" type="datetimeFigureOut">
              <a:rPr lang="en-GB" smtClean="0"/>
              <a:t>03/09/2019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1664191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3267590-4C26-41EC-801F-2AE2F4E7941B}" type="datetimeFigureOut">
              <a:rPr lang="en-GB" smtClean="0"/>
              <a:t>03/09/2019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3519805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3267590-4C26-41EC-801F-2AE2F4E7941B}" type="datetimeFigureOut">
              <a:rPr lang="en-GB" smtClean="0"/>
              <a:t>03/09/2019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1516624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67590-4C26-41EC-801F-2AE2F4E7941B}" type="datetimeFigureOut">
              <a:rPr lang="en-GB" smtClean="0"/>
              <a:t>03/09/2019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2528623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267590-4C26-41EC-801F-2AE2F4E7941B}" type="datetimeFigureOut">
              <a:rPr lang="en-GB" smtClean="0"/>
              <a:t>03/09/2019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3467864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267590-4C26-41EC-801F-2AE2F4E7941B}" type="datetimeFigureOut">
              <a:rPr lang="en-GB" smtClean="0"/>
              <a:t>03/09/2019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4223165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267590-4C26-41EC-801F-2AE2F4E7941B}" type="datetimeFigureOut">
              <a:rPr lang="en-GB" smtClean="0"/>
              <a:t>03/09/2019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D79997-3E28-479D-BF60-284D992B6A46}" type="slidenum">
              <a:rPr lang="en-GB" smtClean="0"/>
              <a:t>‹#›</a:t>
            </a:fld>
            <a:endParaRPr lang="en-GB"/>
          </a:p>
        </p:txBody>
      </p:sp>
    </p:spTree>
    <p:extLst>
      <p:ext uri="{BB962C8B-B14F-4D97-AF65-F5344CB8AC3E}">
        <p14:creationId xmlns:p14="http://schemas.microsoft.com/office/powerpoint/2010/main" val="1337195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21.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jpeg"/><Relationship Id="rId7" Type="http://schemas.openxmlformats.org/officeDocument/2006/relationships/diagramColors" Target="../diagrams/colors3.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hyperlink" Target="mailto:info@ref.ac.uk" TargetMode="External"/><Relationship Id="rId5" Type="http://schemas.openxmlformats.org/officeDocument/2006/relationships/hyperlink" Target="http://www.ref.ac.uk/contact" TargetMode="External"/><Relationship Id="rId4" Type="http://schemas.openxmlformats.org/officeDocument/2006/relationships/hyperlink" Target="http://www.ref.ac.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5.jpeg"/><Relationship Id="rId7" Type="http://schemas.openxmlformats.org/officeDocument/2006/relationships/diagramColors" Target="../diagrams/colors2.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7.emf"/><Relationship Id="rId4" Type="http://schemas.openxmlformats.org/officeDocument/2006/relationships/hyperlink" Target="http://www.ref.ac.uk/guid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itle 9"/>
          <p:cNvSpPr txBox="1">
            <a:spLocks/>
          </p:cNvSpPr>
          <p:nvPr/>
        </p:nvSpPr>
        <p:spPr>
          <a:xfrm>
            <a:off x="1265401" y="343406"/>
            <a:ext cx="6360841" cy="257262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sz="4800" b="1" dirty="0">
              <a:solidFill>
                <a:srgbClr val="4D738A"/>
              </a:solidFill>
              <a:cs typeface="Calibri" panose="020F0502020204030204" pitchFamily="34" charset="0"/>
            </a:endParaRPr>
          </a:p>
          <a:p>
            <a:r>
              <a:rPr lang="en-GB" sz="4800" b="1" dirty="0">
                <a:solidFill>
                  <a:srgbClr val="4D738A"/>
                </a:solidFill>
                <a:cs typeface="Calibri" panose="020F0502020204030204" pitchFamily="34" charset="0"/>
              </a:rPr>
              <a:t>REF 2021 Update</a:t>
            </a:r>
            <a:endParaRPr lang="en-US" sz="3600" dirty="0">
              <a:solidFill>
                <a:srgbClr val="4D738A"/>
              </a:solidFill>
            </a:endParaRPr>
          </a:p>
        </p:txBody>
      </p:sp>
      <p:sp>
        <p:nvSpPr>
          <p:cNvPr id="6" name="Subtitle 2"/>
          <p:cNvSpPr txBox="1">
            <a:spLocks/>
          </p:cNvSpPr>
          <p:nvPr/>
        </p:nvSpPr>
        <p:spPr>
          <a:xfrm>
            <a:off x="1171293" y="3095430"/>
            <a:ext cx="9272401" cy="1193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912813">
              <a:lnSpc>
                <a:spcPts val="4400"/>
              </a:lnSpc>
              <a:buNone/>
              <a:defRPr/>
            </a:pPr>
            <a:endParaRPr lang="en-GB" sz="4000" b="1" dirty="0">
              <a:solidFill>
                <a:srgbClr val="FF9F19"/>
              </a:solidFill>
              <a:latin typeface="Calibri" panose="020F0502020204030204" pitchFamily="34" charset="0"/>
              <a:cs typeface="Calibri" panose="020F0502020204030204" pitchFamily="34" charset="0"/>
            </a:endParaRPr>
          </a:p>
        </p:txBody>
      </p:sp>
      <p:sp>
        <p:nvSpPr>
          <p:cNvPr id="8" name="Rectangle 7"/>
          <p:cNvSpPr/>
          <p:nvPr/>
        </p:nvSpPr>
        <p:spPr>
          <a:xfrm rot="10800000">
            <a:off x="7759700" y="0"/>
            <a:ext cx="44577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p:cNvSpPr txBox="1"/>
          <p:nvPr/>
        </p:nvSpPr>
        <p:spPr>
          <a:xfrm>
            <a:off x="8026616" y="2013826"/>
            <a:ext cx="3873284" cy="1877437"/>
          </a:xfrm>
          <a:prstGeom prst="rect">
            <a:avLst/>
          </a:prstGeom>
          <a:noFill/>
        </p:spPr>
        <p:txBody>
          <a:bodyPr wrap="square" rtlCol="0">
            <a:spAutoFit/>
          </a:bodyPr>
          <a:lstStyle/>
          <a:p>
            <a:pPr algn="ctr"/>
            <a:r>
              <a:rPr lang="en-US" sz="2900" dirty="0">
                <a:solidFill>
                  <a:schemeClr val="bg1"/>
                </a:solidFill>
              </a:rPr>
              <a:t>Follow us on Twitter </a:t>
            </a:r>
          </a:p>
          <a:p>
            <a:pPr algn="ctr"/>
            <a:r>
              <a:rPr lang="en-US" sz="2900" dirty="0">
                <a:solidFill>
                  <a:schemeClr val="bg1"/>
                </a:solidFill>
              </a:rPr>
              <a:t>@REF_2021</a:t>
            </a:r>
          </a:p>
          <a:p>
            <a:pPr algn="ctr"/>
            <a:endParaRPr lang="en-US" sz="2900" b="1" dirty="0">
              <a:solidFill>
                <a:schemeClr val="bg1"/>
              </a:solidFill>
            </a:endParaRPr>
          </a:p>
          <a:p>
            <a:pPr algn="ctr"/>
            <a:r>
              <a:rPr lang="en-US" sz="2900" dirty="0">
                <a:solidFill>
                  <a:schemeClr val="bg1"/>
                </a:solidFill>
              </a:rPr>
              <a:t>Email us: info@ref.ac.uk </a:t>
            </a:r>
            <a:endParaRPr lang="en-US" sz="4000" dirty="0">
              <a:solidFill>
                <a:srgbClr val="FF9F19"/>
              </a:solidFill>
            </a:endParaRPr>
          </a:p>
        </p:txBody>
      </p:sp>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r="28878"/>
          <a:stretch/>
        </p:blipFill>
        <p:spPr>
          <a:xfrm>
            <a:off x="8189018" y="636393"/>
            <a:ext cx="3710882" cy="1042110"/>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81335" y="4609491"/>
            <a:ext cx="4512064" cy="1806446"/>
          </a:xfrm>
          <a:prstGeom prst="rect">
            <a:avLst/>
          </a:prstGeom>
        </p:spPr>
      </p:pic>
      <p:sp>
        <p:nvSpPr>
          <p:cNvPr id="4" name="TextBox 3"/>
          <p:cNvSpPr txBox="1"/>
          <p:nvPr/>
        </p:nvSpPr>
        <p:spPr>
          <a:xfrm>
            <a:off x="1195466" y="2707538"/>
            <a:ext cx="5108028" cy="2062103"/>
          </a:xfrm>
          <a:prstGeom prst="rect">
            <a:avLst/>
          </a:prstGeom>
          <a:noFill/>
        </p:spPr>
        <p:txBody>
          <a:bodyPr wrap="square" rtlCol="0">
            <a:spAutoFit/>
          </a:bodyPr>
          <a:lstStyle/>
          <a:p>
            <a:r>
              <a:rPr lang="en-GB" sz="3200" dirty="0"/>
              <a:t>Joanne Conaghan, Chair Law Subpanel (</a:t>
            </a:r>
            <a:r>
              <a:rPr lang="en-GB" sz="3200" dirty="0" err="1"/>
              <a:t>UoA</a:t>
            </a:r>
            <a:r>
              <a:rPr lang="en-GB" sz="3200" dirty="0"/>
              <a:t> 18)</a:t>
            </a:r>
          </a:p>
          <a:p>
            <a:r>
              <a:rPr lang="en-GB" sz="3200" dirty="0"/>
              <a:t>SLS 2019 (</a:t>
            </a:r>
            <a:r>
              <a:rPr lang="en-GB" sz="3200" dirty="0" err="1"/>
              <a:t>UCLan</a:t>
            </a:r>
            <a:r>
              <a:rPr lang="en-GB" sz="3200"/>
              <a:t>, Preston</a:t>
            </a:r>
            <a:r>
              <a:rPr lang="en-GB" sz="3200" dirty="0"/>
              <a:t>)</a:t>
            </a:r>
          </a:p>
          <a:p>
            <a:endParaRPr lang="en-GB" sz="3200" dirty="0"/>
          </a:p>
        </p:txBody>
      </p:sp>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81335" y="4554888"/>
            <a:ext cx="2230396" cy="870029"/>
          </a:xfrm>
          <a:prstGeom prst="rect">
            <a:avLst/>
          </a:prstGeom>
        </p:spPr>
      </p:pic>
    </p:spTree>
    <p:extLst>
      <p:ext uri="{BB962C8B-B14F-4D97-AF65-F5344CB8AC3E}">
        <p14:creationId xmlns:p14="http://schemas.microsoft.com/office/powerpoint/2010/main" val="2798256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A65BF4BD-55C8-40FF-BBBA-10EDFE2BCCFF}"/>
              </a:ext>
            </a:extLst>
          </p:cNvPr>
          <p:cNvSpPr>
            <a:spLocks noGrp="1"/>
          </p:cNvSpPr>
          <p:nvPr>
            <p:ph type="title"/>
          </p:nvPr>
        </p:nvSpPr>
        <p:spPr>
          <a:xfrm>
            <a:off x="1136428" y="627564"/>
            <a:ext cx="7474172" cy="1325563"/>
          </a:xfrm>
        </p:spPr>
        <p:txBody>
          <a:bodyPr vert="horz" lIns="91440" tIns="45720" rIns="91440" bIns="45720" rtlCol="0" anchor="ctr">
            <a:normAutofit/>
          </a:bodyPr>
          <a:lstStyle/>
          <a:p>
            <a:r>
              <a:rPr lang="en-US" kern="1200">
                <a:solidFill>
                  <a:schemeClr val="tx1"/>
                </a:solidFill>
                <a:latin typeface="+mj-lt"/>
                <a:ea typeface="+mj-ea"/>
                <a:cs typeface="+mj-cs"/>
              </a:rPr>
              <a:t>ECRs (GoS paras 146-149 &amp; Annex L)</a:t>
            </a:r>
          </a:p>
        </p:txBody>
      </p:sp>
      <p:sp>
        <p:nvSpPr>
          <p:cNvPr id="10" name="Content Placeholder 9">
            <a:extLst>
              <a:ext uri="{FF2B5EF4-FFF2-40B4-BE49-F238E27FC236}">
                <a16:creationId xmlns:a16="http://schemas.microsoft.com/office/drawing/2014/main" id="{8182FAAA-61E3-42DD-948D-94E275152A42}"/>
              </a:ext>
            </a:extLst>
          </p:cNvPr>
          <p:cNvSpPr>
            <a:spLocks noGrp="1"/>
          </p:cNvSpPr>
          <p:nvPr>
            <p:ph idx="1"/>
          </p:nvPr>
        </p:nvSpPr>
        <p:spPr>
          <a:xfrm>
            <a:off x="1136429" y="2278173"/>
            <a:ext cx="6467867" cy="3450613"/>
          </a:xfrm>
        </p:spPr>
        <p:txBody>
          <a:bodyPr vert="horz" lIns="91440" tIns="45720" rIns="91440" bIns="45720" rtlCol="0" anchor="ctr">
            <a:normAutofit fontScale="92500"/>
          </a:bodyPr>
          <a:lstStyle/>
          <a:p>
            <a:r>
              <a:rPr lang="en-US" sz="2200" dirty="0"/>
              <a:t>ECR defined:</a:t>
            </a:r>
          </a:p>
          <a:p>
            <a:pPr lvl="1"/>
            <a:r>
              <a:rPr lang="en-US" sz="2200" dirty="0"/>
              <a:t>Members of staff who meets the definition of Cat A eligible on the census date and who started their careers as independent researchers on or after 1 August 2016</a:t>
            </a:r>
          </a:p>
          <a:p>
            <a:r>
              <a:rPr lang="en-US" sz="2200" dirty="0"/>
              <a:t>Can request reduction in submitting unit’s output pool and in </a:t>
            </a:r>
            <a:r>
              <a:rPr lang="en-US" sz="2200" b="1" dirty="0"/>
              <a:t>exceptional circumstances</a:t>
            </a:r>
            <a:r>
              <a:rPr lang="en-US" sz="2200" dirty="0"/>
              <a:t> for individual ECRs to be returned without the ‘minimum of one’ requirement</a:t>
            </a:r>
          </a:p>
          <a:p>
            <a:r>
              <a:rPr lang="en-US" sz="2200" dirty="0"/>
              <a:t>HEIs must request reduction (not automatic) &amp; requests considered by funding bodies /EDAP not sub-panels</a:t>
            </a:r>
          </a:p>
          <a:p>
            <a:endParaRPr lang="en-US" sz="2200" dirty="0"/>
          </a:p>
          <a:p>
            <a:endParaRPr lang="en-US" sz="2200" dirty="0"/>
          </a:p>
          <a:p>
            <a:endParaRPr lang="en-US" sz="2200" dirty="0"/>
          </a:p>
        </p:txBody>
      </p:sp>
      <p:sp>
        <p:nvSpPr>
          <p:cNvPr id="21" name="Rectangle 14">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DFB3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16">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FAE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254442" y="3206006"/>
            <a:ext cx="1462088" cy="445987"/>
          </a:xfrm>
          <a:prstGeom prst="rect">
            <a:avLst/>
          </a:prstGeom>
        </p:spPr>
      </p:pic>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83204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662795" y="-3745097"/>
            <a:ext cx="1354979" cy="10750169"/>
          </a:xfrm>
          <a:prstGeom prst="downArrow">
            <a:avLst>
              <a:gd name="adj1" fmla="val 100000"/>
              <a:gd name="adj2" fmla="val 22582"/>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F426327-FF99-43F0-BAA9-08CB6327CE91}"/>
              </a:ext>
            </a:extLst>
          </p:cNvPr>
          <p:cNvSpPr>
            <a:spLocks noGrp="1"/>
          </p:cNvSpPr>
          <p:nvPr>
            <p:ph type="title"/>
          </p:nvPr>
        </p:nvSpPr>
        <p:spPr>
          <a:xfrm>
            <a:off x="1286932" y="1204109"/>
            <a:ext cx="10023398" cy="857894"/>
          </a:xfrm>
        </p:spPr>
        <p:txBody>
          <a:bodyPr>
            <a:normAutofit/>
          </a:bodyPr>
          <a:lstStyle/>
          <a:p>
            <a:r>
              <a:rPr lang="en-GB" sz="4000" dirty="0">
                <a:solidFill>
                  <a:srgbClr val="FFFFFF"/>
                </a:solidFill>
              </a:rPr>
              <a:t>Permitted Reduction in outputs for ECRs </a:t>
            </a:r>
          </a:p>
        </p:txBody>
      </p:sp>
      <p:graphicFrame>
        <p:nvGraphicFramePr>
          <p:cNvPr id="4" name="Table 4">
            <a:extLst>
              <a:ext uri="{FF2B5EF4-FFF2-40B4-BE49-F238E27FC236}">
                <a16:creationId xmlns:a16="http://schemas.microsoft.com/office/drawing/2014/main" id="{1B357CB2-E8F0-45AB-893D-AE2E997C0675}"/>
              </a:ext>
            </a:extLst>
          </p:cNvPr>
          <p:cNvGraphicFramePr>
            <a:graphicFrameLocks noGrp="1"/>
          </p:cNvGraphicFramePr>
          <p:nvPr>
            <p:ph idx="1"/>
            <p:extLst>
              <p:ext uri="{D42A27DB-BD31-4B8C-83A1-F6EECF244321}">
                <p14:modId xmlns:p14="http://schemas.microsoft.com/office/powerpoint/2010/main" val="566251259"/>
              </p:ext>
            </p:extLst>
          </p:nvPr>
        </p:nvGraphicFramePr>
        <p:xfrm>
          <a:off x="1287463" y="3000539"/>
          <a:ext cx="10066338" cy="2742874"/>
        </p:xfrm>
        <a:graphic>
          <a:graphicData uri="http://schemas.openxmlformats.org/drawingml/2006/table">
            <a:tbl>
              <a:tblPr firstRow="1" bandRow="1">
                <a:tableStyleId>{5C22544A-7EE6-4342-B048-85BDC9FD1C3A}</a:tableStyleId>
              </a:tblPr>
              <a:tblGrid>
                <a:gridCol w="5177932">
                  <a:extLst>
                    <a:ext uri="{9D8B030D-6E8A-4147-A177-3AD203B41FA5}">
                      <a16:colId xmlns:a16="http://schemas.microsoft.com/office/drawing/2014/main" val="2741083752"/>
                    </a:ext>
                  </a:extLst>
                </a:gridCol>
                <a:gridCol w="4888406">
                  <a:extLst>
                    <a:ext uri="{9D8B030D-6E8A-4147-A177-3AD203B41FA5}">
                      <a16:colId xmlns:a16="http://schemas.microsoft.com/office/drawing/2014/main" val="3945805257"/>
                    </a:ext>
                  </a:extLst>
                </a:gridCol>
              </a:tblGrid>
              <a:tr h="811890">
                <a:tc>
                  <a:txBody>
                    <a:bodyPr/>
                    <a:lstStyle/>
                    <a:p>
                      <a:r>
                        <a:rPr lang="en-GB" sz="2200"/>
                        <a:t>Date at which individual first met definition of ECR</a:t>
                      </a:r>
                    </a:p>
                  </a:txBody>
                  <a:tcPr marL="109715" marR="109715" marT="54857" marB="54857"/>
                </a:tc>
                <a:tc>
                  <a:txBody>
                    <a:bodyPr/>
                    <a:lstStyle/>
                    <a:p>
                      <a:r>
                        <a:rPr lang="en-GB" sz="2200"/>
                        <a:t>Output pool may be reduced by up to</a:t>
                      </a:r>
                    </a:p>
                  </a:txBody>
                  <a:tcPr marL="109715" marR="109715" marT="54857" marB="54857"/>
                </a:tc>
                <a:extLst>
                  <a:ext uri="{0D108BD9-81ED-4DB2-BD59-A6C34878D82A}">
                    <a16:rowId xmlns:a16="http://schemas.microsoft.com/office/drawing/2014/main" val="3442901820"/>
                  </a:ext>
                </a:extLst>
              </a:tr>
              <a:tr h="482746">
                <a:tc>
                  <a:txBody>
                    <a:bodyPr/>
                    <a:lstStyle/>
                    <a:p>
                      <a:r>
                        <a:rPr lang="en-GB" sz="2200"/>
                        <a:t>On or before 31 July 2016</a:t>
                      </a:r>
                    </a:p>
                  </a:txBody>
                  <a:tcPr marL="109715" marR="109715" marT="54857" marB="54857"/>
                </a:tc>
                <a:tc>
                  <a:txBody>
                    <a:bodyPr/>
                    <a:lstStyle/>
                    <a:p>
                      <a:r>
                        <a:rPr lang="en-GB" sz="2200"/>
                        <a:t>0</a:t>
                      </a:r>
                    </a:p>
                  </a:txBody>
                  <a:tcPr marL="109715" marR="109715" marT="54857" marB="54857"/>
                </a:tc>
                <a:extLst>
                  <a:ext uri="{0D108BD9-81ED-4DB2-BD59-A6C34878D82A}">
                    <a16:rowId xmlns:a16="http://schemas.microsoft.com/office/drawing/2014/main" val="658788062"/>
                  </a:ext>
                </a:extLst>
              </a:tr>
              <a:tr h="482746">
                <a:tc>
                  <a:txBody>
                    <a:bodyPr/>
                    <a:lstStyle/>
                    <a:p>
                      <a:r>
                        <a:rPr lang="en-GB" sz="2200"/>
                        <a:t>Between 1 August 2016 &amp; 31 July 2017</a:t>
                      </a:r>
                    </a:p>
                  </a:txBody>
                  <a:tcPr marL="109715" marR="109715" marT="54857" marB="54857"/>
                </a:tc>
                <a:tc>
                  <a:txBody>
                    <a:bodyPr/>
                    <a:lstStyle/>
                    <a:p>
                      <a:r>
                        <a:rPr lang="en-GB" sz="2200"/>
                        <a:t>0.5</a:t>
                      </a:r>
                    </a:p>
                  </a:txBody>
                  <a:tcPr marL="109715" marR="109715" marT="54857" marB="54857"/>
                </a:tc>
                <a:extLst>
                  <a:ext uri="{0D108BD9-81ED-4DB2-BD59-A6C34878D82A}">
                    <a16:rowId xmlns:a16="http://schemas.microsoft.com/office/drawing/2014/main" val="2423047254"/>
                  </a:ext>
                </a:extLst>
              </a:tr>
              <a:tr h="482746">
                <a:tc>
                  <a:txBody>
                    <a:bodyPr/>
                    <a:lstStyle/>
                    <a:p>
                      <a:r>
                        <a:rPr lang="en-GB" sz="2200"/>
                        <a:t>Between 1 August 2017 &amp; 31 July 2018</a:t>
                      </a:r>
                    </a:p>
                  </a:txBody>
                  <a:tcPr marL="109715" marR="109715" marT="54857" marB="54857"/>
                </a:tc>
                <a:tc>
                  <a:txBody>
                    <a:bodyPr/>
                    <a:lstStyle/>
                    <a:p>
                      <a:r>
                        <a:rPr lang="en-GB" sz="2200"/>
                        <a:t>1</a:t>
                      </a:r>
                    </a:p>
                  </a:txBody>
                  <a:tcPr marL="109715" marR="109715" marT="54857" marB="54857"/>
                </a:tc>
                <a:extLst>
                  <a:ext uri="{0D108BD9-81ED-4DB2-BD59-A6C34878D82A}">
                    <a16:rowId xmlns:a16="http://schemas.microsoft.com/office/drawing/2014/main" val="1879925323"/>
                  </a:ext>
                </a:extLst>
              </a:tr>
              <a:tr h="482746">
                <a:tc>
                  <a:txBody>
                    <a:bodyPr/>
                    <a:lstStyle/>
                    <a:p>
                      <a:r>
                        <a:rPr lang="en-GB" sz="2200"/>
                        <a:t>On or after 1 August 2018</a:t>
                      </a:r>
                    </a:p>
                  </a:txBody>
                  <a:tcPr marL="109715" marR="109715" marT="54857" marB="54857"/>
                </a:tc>
                <a:tc>
                  <a:txBody>
                    <a:bodyPr/>
                    <a:lstStyle/>
                    <a:p>
                      <a:r>
                        <a:rPr lang="en-GB" sz="2200"/>
                        <a:t>1.5</a:t>
                      </a:r>
                    </a:p>
                  </a:txBody>
                  <a:tcPr marL="109715" marR="109715" marT="54857" marB="54857"/>
                </a:tc>
                <a:extLst>
                  <a:ext uri="{0D108BD9-81ED-4DB2-BD59-A6C34878D82A}">
                    <a16:rowId xmlns:a16="http://schemas.microsoft.com/office/drawing/2014/main" val="1343702491"/>
                  </a:ext>
                </a:extLst>
              </a:tr>
            </a:tbl>
          </a:graphicData>
        </a:graphic>
      </p:graphicFrame>
    </p:spTree>
    <p:extLst>
      <p:ext uri="{BB962C8B-B14F-4D97-AF65-F5344CB8AC3E}">
        <p14:creationId xmlns:p14="http://schemas.microsoft.com/office/powerpoint/2010/main" val="4003540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Staff in non-UK based units</a:t>
            </a:r>
            <a:endParaRPr lang="en-GB" dirty="0"/>
          </a:p>
        </p:txBody>
      </p:sp>
      <p:sp>
        <p:nvSpPr>
          <p:cNvPr id="6" name="Content Placeholder 2"/>
          <p:cNvSpPr txBox="1">
            <a:spLocks/>
          </p:cNvSpPr>
          <p:nvPr/>
        </p:nvSpPr>
        <p:spPr>
          <a:xfrm>
            <a:off x="838200" y="1500876"/>
            <a:ext cx="10904913" cy="495968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solidFill>
                  <a:srgbClr val="4D738A"/>
                </a:solidFill>
                <a:latin typeface="+mj-lt"/>
              </a:rPr>
              <a:t>Staff employed by the UK HEI and based outside the UK will be eligible </a:t>
            </a:r>
            <a:r>
              <a:rPr lang="en-GB" sz="2400" b="1" dirty="0">
                <a:solidFill>
                  <a:srgbClr val="4D738A"/>
                </a:solidFill>
                <a:latin typeface="+mj-lt"/>
              </a:rPr>
              <a:t>if the primary focus of their research activity on the census date is clearly and directly connected to the submitting unit based in the UK</a:t>
            </a:r>
            <a:r>
              <a:rPr lang="en-GB" sz="2400" dirty="0">
                <a:solidFill>
                  <a:srgbClr val="4D738A"/>
                </a:solidFill>
                <a:latin typeface="+mj-lt"/>
              </a:rPr>
              <a:t>.</a:t>
            </a:r>
          </a:p>
          <a:p>
            <a:r>
              <a:rPr lang="en-GB" sz="2400" dirty="0">
                <a:solidFill>
                  <a:srgbClr val="4D738A"/>
                </a:solidFill>
                <a:latin typeface="+mj-lt"/>
              </a:rPr>
              <a:t>HEIs should use guidance on demonstrating a substantive connection to help determine whether they are eligible</a:t>
            </a:r>
          </a:p>
          <a:p>
            <a:r>
              <a:rPr lang="en-GB" sz="2400" dirty="0">
                <a:solidFill>
                  <a:srgbClr val="4D738A"/>
                </a:solidFill>
                <a:latin typeface="+mj-lt"/>
              </a:rPr>
              <a:t>Eligible staff should be returned to HESA. REF team is working with HESA to update their guidance.</a:t>
            </a:r>
          </a:p>
          <a:p>
            <a:endParaRPr lang="en-GB" sz="2400" dirty="0">
              <a:solidFill>
                <a:srgbClr val="4D738A"/>
              </a:solidFill>
              <a:latin typeface="+mj-lt"/>
            </a:endParaRPr>
          </a:p>
        </p:txBody>
      </p:sp>
    </p:spTree>
    <p:extLst>
      <p:ext uri="{BB962C8B-B14F-4D97-AF65-F5344CB8AC3E}">
        <p14:creationId xmlns:p14="http://schemas.microsoft.com/office/powerpoint/2010/main" val="802010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Substantive connection</a:t>
            </a:r>
          </a:p>
        </p:txBody>
      </p:sp>
      <p:sp>
        <p:nvSpPr>
          <p:cNvPr id="6" name="Content Placeholder 2"/>
          <p:cNvSpPr txBox="1">
            <a:spLocks/>
          </p:cNvSpPr>
          <p:nvPr/>
        </p:nvSpPr>
        <p:spPr>
          <a:xfrm>
            <a:off x="838200" y="1273778"/>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solidFill>
                  <a:srgbClr val="4D738A"/>
                </a:solidFill>
                <a:latin typeface="+mj-lt"/>
              </a:rPr>
              <a:t>Statement required for staff on 0.20-0.29 FTE</a:t>
            </a:r>
          </a:p>
          <a:p>
            <a:pPr lvl="1"/>
            <a:r>
              <a:rPr lang="en-GB" sz="2000" dirty="0">
                <a:solidFill>
                  <a:srgbClr val="4D738A"/>
                </a:solidFill>
                <a:latin typeface="+mj-lt"/>
              </a:rPr>
              <a:t>evidence of participation in and contribution to the unit’s research environment</a:t>
            </a:r>
          </a:p>
          <a:p>
            <a:pPr lvl="1"/>
            <a:r>
              <a:rPr lang="en-GB" sz="2000" dirty="0">
                <a:solidFill>
                  <a:srgbClr val="4D738A"/>
                </a:solidFill>
                <a:latin typeface="+mj-lt"/>
              </a:rPr>
              <a:t>evidence of wider involvement in the institution</a:t>
            </a:r>
          </a:p>
          <a:p>
            <a:pPr lvl="1"/>
            <a:r>
              <a:rPr lang="en-GB" sz="2000" dirty="0">
                <a:solidFill>
                  <a:srgbClr val="4D738A"/>
                </a:solidFill>
                <a:latin typeface="+mj-lt"/>
              </a:rPr>
              <a:t>evidence of research activity focused in the institution</a:t>
            </a:r>
          </a:p>
          <a:p>
            <a:pPr lvl="1"/>
            <a:r>
              <a:rPr lang="en-GB" sz="2000" dirty="0">
                <a:solidFill>
                  <a:srgbClr val="4D738A"/>
                </a:solidFill>
                <a:latin typeface="+mj-lt"/>
              </a:rPr>
              <a:t>period of time with the institution</a:t>
            </a:r>
          </a:p>
          <a:p>
            <a:r>
              <a:rPr lang="en-GB" sz="2400" dirty="0">
                <a:solidFill>
                  <a:srgbClr val="4D738A"/>
                </a:solidFill>
                <a:latin typeface="+mj-lt"/>
              </a:rPr>
              <a:t>Statement not required where particular personal and discipline-related circumstances apply</a:t>
            </a:r>
            <a:endParaRPr lang="en-GB" sz="20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Tree>
    <p:extLst>
      <p:ext uri="{BB962C8B-B14F-4D97-AF65-F5344CB8AC3E}">
        <p14:creationId xmlns:p14="http://schemas.microsoft.com/office/powerpoint/2010/main" val="1694944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Outputs</a:t>
            </a:r>
            <a:endParaRPr lang="en-GB" dirty="0"/>
          </a:p>
        </p:txBody>
      </p:sp>
      <p:sp>
        <p:nvSpPr>
          <p:cNvPr id="6" name="Content Placeholder 2"/>
          <p:cNvSpPr txBox="1">
            <a:spLocks/>
          </p:cNvSpPr>
          <p:nvPr/>
        </p:nvSpPr>
        <p:spPr>
          <a:xfrm>
            <a:off x="838200" y="1113906"/>
            <a:ext cx="10904913" cy="534666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solidFill>
                  <a:srgbClr val="4D738A"/>
                </a:solidFill>
                <a:latin typeface="+mj-lt"/>
              </a:rPr>
              <a:t>Assessed against three criteria:</a:t>
            </a:r>
          </a:p>
          <a:p>
            <a:r>
              <a:rPr lang="en-GB" sz="2400" dirty="0">
                <a:solidFill>
                  <a:srgbClr val="4D738A"/>
                </a:solidFill>
                <a:latin typeface="+mj-lt"/>
              </a:rPr>
              <a:t>Originality - the extent to which the output makes an important and innovative contribution to understanding and knowledge in the field</a:t>
            </a:r>
          </a:p>
          <a:p>
            <a:r>
              <a:rPr lang="en-GB" sz="2400" dirty="0">
                <a:solidFill>
                  <a:srgbClr val="4D738A"/>
                </a:solidFill>
                <a:latin typeface="+mj-lt"/>
              </a:rPr>
              <a:t>Significance - the extent to which the work has influenced, or has the capacity to influence, knowledge and scholarly thought, or the development and understanding of policy and/or practice</a:t>
            </a:r>
          </a:p>
          <a:p>
            <a:r>
              <a:rPr lang="en-GB" sz="2400" dirty="0">
                <a:solidFill>
                  <a:srgbClr val="4D738A"/>
                </a:solidFill>
                <a:latin typeface="+mj-lt"/>
              </a:rPr>
              <a:t>Rigour - the extent to which the work demonstrates intellectual coherence and integrity, and adopts robust and appropriate concepts, analyses, theories and methodologies</a:t>
            </a:r>
          </a:p>
          <a:p>
            <a:pPr marL="0" indent="0">
              <a:buNone/>
            </a:pPr>
            <a:r>
              <a:rPr lang="en-GB" sz="2400" b="1" dirty="0">
                <a:solidFill>
                  <a:srgbClr val="4D738A"/>
                </a:solidFill>
                <a:latin typeface="+mj-lt"/>
              </a:rPr>
              <a:t>Scored one to four star (or unclassified)</a:t>
            </a:r>
          </a:p>
          <a:p>
            <a:r>
              <a:rPr lang="en-GB" sz="2400" dirty="0">
                <a:solidFill>
                  <a:srgbClr val="4D738A"/>
                </a:solidFill>
                <a:latin typeface="+mj-lt"/>
              </a:rPr>
              <a:t>Each main panel sets out its own understanding of the starred quality levels</a:t>
            </a:r>
          </a:p>
        </p:txBody>
      </p:sp>
    </p:spTree>
    <p:extLst>
      <p:ext uri="{BB962C8B-B14F-4D97-AF65-F5344CB8AC3E}">
        <p14:creationId xmlns:p14="http://schemas.microsoft.com/office/powerpoint/2010/main" val="711919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Outputs – interdisciplinary research</a:t>
            </a:r>
            <a:endParaRPr lang="en-GB" dirty="0"/>
          </a:p>
        </p:txBody>
      </p:sp>
      <p:sp>
        <p:nvSpPr>
          <p:cNvPr id="6" name="Content Placeholder 2"/>
          <p:cNvSpPr txBox="1">
            <a:spLocks/>
          </p:cNvSpPr>
          <p:nvPr/>
        </p:nvSpPr>
        <p:spPr>
          <a:xfrm>
            <a:off x="838200" y="1113906"/>
            <a:ext cx="10904913" cy="534666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solidFill>
                  <a:srgbClr val="4D738A"/>
                </a:solidFill>
                <a:latin typeface="+mj-lt"/>
              </a:rPr>
              <a:t>For the purposes of the REF, interdisciplinary research is understood to achieve outcomes (including new approaches) that could not be achieved within the framework of a single discipline. Interdisciplinary research features significant interaction between two or more disciplines and/or moves beyond established disciplinary foundations in applying or integrating research approaches from other disciplines.</a:t>
            </a:r>
          </a:p>
          <a:p>
            <a:r>
              <a:rPr lang="en-GB" sz="2400" dirty="0">
                <a:solidFill>
                  <a:srgbClr val="4D738A"/>
                </a:solidFill>
                <a:latin typeface="+mj-lt"/>
              </a:rPr>
              <a:t>HEIs are invited to identify outputs that meet this definition. This process </a:t>
            </a:r>
            <a:r>
              <a:rPr lang="en-GB" sz="2400" b="1" dirty="0">
                <a:solidFill>
                  <a:srgbClr val="4D738A"/>
                </a:solidFill>
                <a:latin typeface="+mj-lt"/>
              </a:rPr>
              <a:t>is distinct from</a:t>
            </a:r>
            <a:r>
              <a:rPr lang="en-GB" sz="2400" dirty="0">
                <a:solidFill>
                  <a:srgbClr val="4D738A"/>
                </a:solidFill>
                <a:latin typeface="+mj-lt"/>
              </a:rPr>
              <a:t> a request for cross-referral.</a:t>
            </a:r>
          </a:p>
          <a:p>
            <a:r>
              <a:rPr lang="en-GB" sz="2400" dirty="0">
                <a:solidFill>
                  <a:srgbClr val="4D738A"/>
                </a:solidFill>
                <a:latin typeface="+mj-lt"/>
              </a:rPr>
              <a:t>There will be </a:t>
            </a:r>
            <a:r>
              <a:rPr lang="en-GB" sz="2400" b="1" dirty="0">
                <a:solidFill>
                  <a:srgbClr val="4D738A"/>
                </a:solidFill>
                <a:latin typeface="+mj-lt"/>
              </a:rPr>
              <a:t>no advantage or disadvantage </a:t>
            </a:r>
            <a:r>
              <a:rPr lang="en-GB" sz="2400" dirty="0">
                <a:solidFill>
                  <a:srgbClr val="4D738A"/>
                </a:solidFill>
                <a:latin typeface="+mj-lt"/>
              </a:rPr>
              <a:t>in the assessment in identifying outputs as interdisciplinary.</a:t>
            </a:r>
          </a:p>
          <a:p>
            <a:r>
              <a:rPr lang="en-GB" sz="2400" dirty="0">
                <a:solidFill>
                  <a:srgbClr val="4D738A"/>
                </a:solidFill>
                <a:latin typeface="+mj-lt"/>
              </a:rPr>
              <a:t>No penalty for incorrectly identifying outputs as interdisciplinary (or not).</a:t>
            </a:r>
          </a:p>
          <a:p>
            <a:pPr marL="0" indent="0">
              <a:buNone/>
            </a:pPr>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Tree>
    <p:extLst>
      <p:ext uri="{BB962C8B-B14F-4D97-AF65-F5344CB8AC3E}">
        <p14:creationId xmlns:p14="http://schemas.microsoft.com/office/powerpoint/2010/main" val="942220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Outputs – co-authored</a:t>
            </a:r>
            <a:endParaRPr lang="en-GB" dirty="0"/>
          </a:p>
        </p:txBody>
      </p:sp>
      <p:sp>
        <p:nvSpPr>
          <p:cNvPr id="6" name="Content Placeholder 2"/>
          <p:cNvSpPr txBox="1">
            <a:spLocks/>
          </p:cNvSpPr>
          <p:nvPr/>
        </p:nvSpPr>
        <p:spPr>
          <a:xfrm>
            <a:off x="838200" y="1041943"/>
            <a:ext cx="10904913" cy="534666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solidFill>
                  <a:srgbClr val="4D738A"/>
                </a:solidFill>
                <a:latin typeface="+mj-lt"/>
              </a:rPr>
              <a:t>Institutions may only attribute co-authored outputs to individual members of staff who made </a:t>
            </a:r>
            <a:r>
              <a:rPr lang="en-GB" sz="2400" b="1" dirty="0">
                <a:solidFill>
                  <a:srgbClr val="4D738A"/>
                </a:solidFill>
                <a:latin typeface="+mj-lt"/>
              </a:rPr>
              <a:t>a substantial research contribution </a:t>
            </a:r>
            <a:r>
              <a:rPr lang="en-GB" sz="2400" dirty="0">
                <a:solidFill>
                  <a:srgbClr val="4D738A"/>
                </a:solidFill>
                <a:latin typeface="+mj-lt"/>
              </a:rPr>
              <a:t>to the output</a:t>
            </a:r>
          </a:p>
          <a:p>
            <a:r>
              <a:rPr lang="en-GB" sz="2400" dirty="0">
                <a:solidFill>
                  <a:srgbClr val="4D738A"/>
                </a:solidFill>
                <a:latin typeface="+mj-lt"/>
              </a:rPr>
              <a:t>Main Panel A: For each submitted co-authored output where there are </a:t>
            </a:r>
            <a:r>
              <a:rPr lang="en-GB" sz="2400" b="1" dirty="0">
                <a:solidFill>
                  <a:srgbClr val="4D738A"/>
                </a:solidFill>
                <a:latin typeface="+mj-lt"/>
              </a:rPr>
              <a:t>fifteen or more </a:t>
            </a:r>
            <a:r>
              <a:rPr lang="en-GB" sz="2400" dirty="0">
                <a:solidFill>
                  <a:srgbClr val="4D738A"/>
                </a:solidFill>
                <a:latin typeface="+mj-lt"/>
              </a:rPr>
              <a:t>authors and where the submitted member of staff is not identified as the lead or corresponding author, institutions are required to affirm the substantial contribution to the research by the submitted member of staff.</a:t>
            </a:r>
          </a:p>
          <a:p>
            <a:r>
              <a:rPr lang="en-GB" sz="2400" dirty="0">
                <a:solidFill>
                  <a:srgbClr val="4D738A"/>
                </a:solidFill>
                <a:latin typeface="+mj-lt"/>
              </a:rPr>
              <a:t>Sub-panel 9: for outputs with </a:t>
            </a:r>
            <a:r>
              <a:rPr lang="en-GB" sz="2400" b="1" dirty="0">
                <a:solidFill>
                  <a:srgbClr val="4D738A"/>
                </a:solidFill>
                <a:latin typeface="+mj-lt"/>
              </a:rPr>
              <a:t>more than 15 co-authors</a:t>
            </a:r>
            <a:r>
              <a:rPr lang="en-GB" sz="2400" dirty="0">
                <a:solidFill>
                  <a:srgbClr val="4D738A"/>
                </a:solidFill>
                <a:latin typeface="+mj-lt"/>
              </a:rPr>
              <a:t> and where the submitted member of staff is not identified as the lead or corresponding author, specific information is required about the author’s contribution (max. 100 words)</a:t>
            </a:r>
          </a:p>
          <a:p>
            <a:r>
              <a:rPr lang="en-GB" sz="2400" b="1" dirty="0">
                <a:solidFill>
                  <a:srgbClr val="4D738A"/>
                </a:solidFill>
                <a:highlight>
                  <a:srgbClr val="FFFF00"/>
                </a:highlight>
                <a:latin typeface="+mj-lt"/>
              </a:rPr>
              <a:t>Main Panels C and D: do not require the submission of information about the individual co-author’s contribution but may seek to verify via audit.</a:t>
            </a:r>
          </a:p>
          <a:p>
            <a:endParaRPr lang="en-GB" sz="2400" dirty="0">
              <a:solidFill>
                <a:srgbClr val="4D738A"/>
              </a:solidFill>
              <a:latin typeface="+mj-lt"/>
            </a:endParaRPr>
          </a:p>
        </p:txBody>
      </p:sp>
    </p:spTree>
    <p:extLst>
      <p:ext uri="{BB962C8B-B14F-4D97-AF65-F5344CB8AC3E}">
        <p14:creationId xmlns:p14="http://schemas.microsoft.com/office/powerpoint/2010/main" val="3671455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Outputs – co-authored</a:t>
            </a:r>
            <a:endParaRPr lang="en-GB" dirty="0"/>
          </a:p>
        </p:txBody>
      </p:sp>
      <p:sp>
        <p:nvSpPr>
          <p:cNvPr id="6" name="Content Placeholder 2"/>
          <p:cNvSpPr txBox="1">
            <a:spLocks/>
          </p:cNvSpPr>
          <p:nvPr/>
        </p:nvSpPr>
        <p:spPr>
          <a:xfrm>
            <a:off x="838200" y="1041943"/>
            <a:ext cx="10904913" cy="534666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rgbClr val="4D738A"/>
                </a:solidFill>
                <a:latin typeface="+mj-lt"/>
              </a:rPr>
              <a:t>Consulted on whether HEIs should be able to submit an output more than once in a submission to a UOA</a:t>
            </a:r>
          </a:p>
          <a:p>
            <a:r>
              <a:rPr lang="en-GB" dirty="0">
                <a:solidFill>
                  <a:srgbClr val="4D738A"/>
                </a:solidFill>
                <a:latin typeface="+mj-lt"/>
              </a:rPr>
              <a:t>Mixed response from sector – suggested disciplinary differences might be justified</a:t>
            </a:r>
          </a:p>
          <a:p>
            <a:r>
              <a:rPr lang="en-GB" dirty="0">
                <a:solidFill>
                  <a:srgbClr val="4D738A"/>
                </a:solidFill>
                <a:highlight>
                  <a:srgbClr val="FFFF00"/>
                </a:highlight>
                <a:latin typeface="+mj-lt"/>
              </a:rPr>
              <a:t>Main Panels A-C will not permit this</a:t>
            </a:r>
          </a:p>
          <a:p>
            <a:r>
              <a:rPr lang="en-GB" dirty="0">
                <a:solidFill>
                  <a:srgbClr val="4D738A"/>
                </a:solidFill>
                <a:latin typeface="+mj-lt"/>
              </a:rPr>
              <a:t>Main Panel D will permit submission </a:t>
            </a:r>
            <a:r>
              <a:rPr lang="en-GB" b="1" dirty="0">
                <a:solidFill>
                  <a:srgbClr val="4D738A"/>
                </a:solidFill>
                <a:latin typeface="+mj-lt"/>
              </a:rPr>
              <a:t>up to two times</a:t>
            </a:r>
            <a:r>
              <a:rPr lang="en-GB" sz="2400" dirty="0">
                <a:solidFill>
                  <a:srgbClr val="4D738A"/>
                </a:solidFill>
                <a:latin typeface="+mj-lt"/>
              </a:rPr>
              <a:t>. </a:t>
            </a:r>
          </a:p>
          <a:p>
            <a:pPr lvl="1"/>
            <a:r>
              <a:rPr lang="en-GB" dirty="0">
                <a:solidFill>
                  <a:srgbClr val="4D738A"/>
                </a:solidFill>
                <a:latin typeface="+mj-lt"/>
              </a:rPr>
              <a:t>Such outputs may make up max. 5% of submission. </a:t>
            </a:r>
          </a:p>
          <a:p>
            <a:pPr lvl="1"/>
            <a:r>
              <a:rPr lang="en-GB" dirty="0">
                <a:solidFill>
                  <a:srgbClr val="4D738A"/>
                </a:solidFill>
                <a:latin typeface="+mj-lt"/>
              </a:rPr>
              <a:t>Cannot be combined with double-weighting</a:t>
            </a:r>
          </a:p>
        </p:txBody>
      </p:sp>
    </p:spTree>
    <p:extLst>
      <p:ext uri="{BB962C8B-B14F-4D97-AF65-F5344CB8AC3E}">
        <p14:creationId xmlns:p14="http://schemas.microsoft.com/office/powerpoint/2010/main" val="2402095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Outputs – version</a:t>
            </a:r>
            <a:endParaRPr lang="en-GB" dirty="0"/>
          </a:p>
        </p:txBody>
      </p:sp>
      <p:sp>
        <p:nvSpPr>
          <p:cNvPr id="6" name="Content Placeholder 2"/>
          <p:cNvSpPr txBox="1">
            <a:spLocks/>
          </p:cNvSpPr>
          <p:nvPr/>
        </p:nvSpPr>
        <p:spPr>
          <a:xfrm>
            <a:off x="838200" y="1308321"/>
            <a:ext cx="10792146" cy="458670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rgbClr val="4D738A"/>
                </a:solidFill>
                <a:latin typeface="+mj-lt"/>
              </a:rPr>
              <a:t>Proposed in draft guidance that HEIs submitting outputs of former staff must submit the version that was made publicly available when they were employed by that institution</a:t>
            </a:r>
          </a:p>
          <a:p>
            <a:r>
              <a:rPr lang="en-GB" dirty="0">
                <a:solidFill>
                  <a:srgbClr val="4D738A"/>
                </a:solidFill>
                <a:latin typeface="+mj-lt"/>
              </a:rPr>
              <a:t>Feedback from sector and consultation with panels revealed preference for submitting final version</a:t>
            </a:r>
          </a:p>
          <a:p>
            <a:r>
              <a:rPr lang="en-GB" dirty="0">
                <a:solidFill>
                  <a:srgbClr val="4D738A"/>
                </a:solidFill>
                <a:latin typeface="+mj-lt"/>
              </a:rPr>
              <a:t>Concerns that it is not always possible to identify the final version (e.g. for practice outputs)</a:t>
            </a:r>
          </a:p>
          <a:p>
            <a:r>
              <a:rPr lang="en-GB" dirty="0">
                <a:solidFill>
                  <a:srgbClr val="4D738A"/>
                </a:solidFill>
                <a:latin typeface="+mj-lt"/>
              </a:rPr>
              <a:t>HEIs can submit </a:t>
            </a:r>
            <a:r>
              <a:rPr lang="en-GB" i="1" dirty="0">
                <a:solidFill>
                  <a:srgbClr val="4D738A"/>
                </a:solidFill>
                <a:latin typeface="+mj-lt"/>
              </a:rPr>
              <a:t>either</a:t>
            </a:r>
            <a:r>
              <a:rPr lang="en-GB" dirty="0">
                <a:solidFill>
                  <a:srgbClr val="4D738A"/>
                </a:solidFill>
                <a:latin typeface="+mj-lt"/>
              </a:rPr>
              <a:t> version made available during employment </a:t>
            </a:r>
            <a:r>
              <a:rPr lang="en-GB" i="1" dirty="0">
                <a:solidFill>
                  <a:srgbClr val="4D738A"/>
                </a:solidFill>
                <a:latin typeface="+mj-lt"/>
              </a:rPr>
              <a:t>or </a:t>
            </a:r>
            <a:r>
              <a:rPr lang="en-GB" dirty="0">
                <a:solidFill>
                  <a:srgbClr val="4D738A"/>
                </a:solidFill>
                <a:latin typeface="+mj-lt"/>
              </a:rPr>
              <a:t>final version</a:t>
            </a:r>
          </a:p>
        </p:txBody>
      </p:sp>
    </p:spTree>
    <p:extLst>
      <p:ext uri="{BB962C8B-B14F-4D97-AF65-F5344CB8AC3E}">
        <p14:creationId xmlns:p14="http://schemas.microsoft.com/office/powerpoint/2010/main" val="3901591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Outputs – double-weighting</a:t>
            </a:r>
            <a:endParaRPr lang="en-GB" dirty="0"/>
          </a:p>
        </p:txBody>
      </p:sp>
      <p:sp>
        <p:nvSpPr>
          <p:cNvPr id="6" name="Content Placeholder 2"/>
          <p:cNvSpPr txBox="1">
            <a:spLocks/>
          </p:cNvSpPr>
          <p:nvPr/>
        </p:nvSpPr>
        <p:spPr>
          <a:xfrm>
            <a:off x="838200" y="1252451"/>
            <a:ext cx="10904913" cy="51361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solidFill>
                  <a:srgbClr val="4D738A"/>
                </a:solidFill>
                <a:latin typeface="+mj-lt"/>
              </a:rPr>
              <a:t>Alignment of criteria in Main Panels C and D</a:t>
            </a:r>
          </a:p>
          <a:p>
            <a:r>
              <a:rPr lang="en-GB" sz="2400" dirty="0">
                <a:solidFill>
                  <a:srgbClr val="4D738A"/>
                </a:solidFill>
                <a:latin typeface="+mj-lt"/>
              </a:rPr>
              <a:t>All main panels will require a statement to accompany </a:t>
            </a:r>
            <a:r>
              <a:rPr lang="en-GB" sz="2400" b="1" dirty="0">
                <a:solidFill>
                  <a:srgbClr val="4D738A"/>
                </a:solidFill>
                <a:latin typeface="+mj-lt"/>
              </a:rPr>
              <a:t>all</a:t>
            </a:r>
            <a:r>
              <a:rPr lang="en-GB" sz="2400" dirty="0">
                <a:solidFill>
                  <a:srgbClr val="4D738A"/>
                </a:solidFill>
                <a:latin typeface="+mj-lt"/>
              </a:rPr>
              <a:t> double-weighting requests</a:t>
            </a:r>
          </a:p>
          <a:p>
            <a:r>
              <a:rPr lang="en-GB" sz="2400" dirty="0">
                <a:solidFill>
                  <a:srgbClr val="4D738A"/>
                </a:solidFill>
                <a:latin typeface="+mj-lt"/>
              </a:rPr>
              <a:t>Removal of reference to the ‘disciplinary norm’</a:t>
            </a:r>
          </a:p>
          <a:p>
            <a:r>
              <a:rPr lang="en-GB" sz="2400" b="1" dirty="0">
                <a:solidFill>
                  <a:srgbClr val="4D738A"/>
                </a:solidFill>
                <a:latin typeface="+mj-lt"/>
              </a:rPr>
              <a:t>Expectation that most books will warrant double-weighting BUT this is not automatic</a:t>
            </a:r>
          </a:p>
          <a:p>
            <a:r>
              <a:rPr lang="en-GB" sz="2400" dirty="0">
                <a:solidFill>
                  <a:srgbClr val="4D738A"/>
                </a:solidFill>
                <a:latin typeface="+mj-lt"/>
              </a:rPr>
              <a:t>Suggestion in consultation that HEIs should submit a ranked list of reserve outputs, rather than linking them to specific outputs. Panels agreed that this was unnecessarily complicated</a:t>
            </a:r>
          </a:p>
        </p:txBody>
      </p:sp>
    </p:spTree>
    <p:extLst>
      <p:ext uri="{BB962C8B-B14F-4D97-AF65-F5344CB8AC3E}">
        <p14:creationId xmlns:p14="http://schemas.microsoft.com/office/powerpoint/2010/main" val="1433023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2021 framework</a:t>
            </a:r>
            <a:endParaRPr lang="en-GB" dirty="0"/>
          </a:p>
        </p:txBody>
      </p:sp>
      <p:graphicFrame>
        <p:nvGraphicFramePr>
          <p:cNvPr id="6" name="Content Placeholder 5"/>
          <p:cNvGraphicFramePr>
            <a:graphicFrameLocks/>
          </p:cNvGraphicFramePr>
          <p:nvPr/>
        </p:nvGraphicFramePr>
        <p:xfrm>
          <a:off x="2257480" y="1314480"/>
          <a:ext cx="7921625"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Oval 46"/>
          <p:cNvSpPr>
            <a:spLocks noChangeArrowheads="1"/>
          </p:cNvSpPr>
          <p:nvPr/>
        </p:nvSpPr>
        <p:spPr bwMode="auto">
          <a:xfrm>
            <a:off x="2960717" y="5202912"/>
            <a:ext cx="1096963" cy="974725"/>
          </a:xfrm>
          <a:prstGeom prst="ellipse">
            <a:avLst/>
          </a:prstGeom>
          <a:solidFill>
            <a:srgbClr val="FF9F19"/>
          </a:solidFill>
          <a:ln w="9525">
            <a:solidFill>
              <a:srgbClr val="4D738A"/>
            </a:solidFill>
            <a:round/>
            <a:headEnd/>
            <a:tailEnd/>
          </a:ln>
        </p:spPr>
        <p:txBody>
          <a:bodyPr wrap="none" anchor="ctr"/>
          <a:lstStyle/>
          <a:p>
            <a:pPr algn="ctr"/>
            <a:r>
              <a:rPr lang="en-GB" sz="2400" b="1" dirty="0">
                <a:solidFill>
                  <a:srgbClr val="4D738A"/>
                </a:solidFill>
                <a:cs typeface="Arial" charset="0"/>
              </a:rPr>
              <a:t>60%</a:t>
            </a:r>
          </a:p>
        </p:txBody>
      </p:sp>
      <p:sp>
        <p:nvSpPr>
          <p:cNvPr id="8" name="Oval 91"/>
          <p:cNvSpPr>
            <a:spLocks noChangeArrowheads="1"/>
          </p:cNvSpPr>
          <p:nvPr/>
        </p:nvSpPr>
        <p:spPr bwMode="auto">
          <a:xfrm>
            <a:off x="5633720" y="5209287"/>
            <a:ext cx="1084263" cy="974725"/>
          </a:xfrm>
          <a:prstGeom prst="ellipse">
            <a:avLst/>
          </a:prstGeom>
          <a:solidFill>
            <a:srgbClr val="FF9F19"/>
          </a:solidFill>
          <a:ln w="9525">
            <a:solidFill>
              <a:srgbClr val="4D738A"/>
            </a:solidFill>
            <a:round/>
            <a:headEnd/>
            <a:tailEnd/>
          </a:ln>
        </p:spPr>
        <p:txBody>
          <a:bodyPr wrap="none" anchor="ctr"/>
          <a:lstStyle/>
          <a:p>
            <a:pPr algn="ctr"/>
            <a:r>
              <a:rPr lang="en-GB" sz="2400" b="1" dirty="0">
                <a:solidFill>
                  <a:srgbClr val="4D738A"/>
                </a:solidFill>
                <a:cs typeface="Arial" charset="0"/>
              </a:rPr>
              <a:t>25%</a:t>
            </a:r>
          </a:p>
        </p:txBody>
      </p:sp>
      <p:sp>
        <p:nvSpPr>
          <p:cNvPr id="9" name="Oval 92"/>
          <p:cNvSpPr>
            <a:spLocks noChangeArrowheads="1"/>
          </p:cNvSpPr>
          <p:nvPr/>
        </p:nvSpPr>
        <p:spPr bwMode="auto">
          <a:xfrm>
            <a:off x="8378160" y="5202912"/>
            <a:ext cx="1082675" cy="974725"/>
          </a:xfrm>
          <a:prstGeom prst="ellipse">
            <a:avLst/>
          </a:prstGeom>
          <a:solidFill>
            <a:srgbClr val="FF9F19"/>
          </a:solidFill>
          <a:ln w="9525">
            <a:solidFill>
              <a:srgbClr val="4D738A"/>
            </a:solidFill>
            <a:round/>
            <a:headEnd/>
            <a:tailEnd/>
          </a:ln>
        </p:spPr>
        <p:txBody>
          <a:bodyPr wrap="none" anchor="ctr"/>
          <a:lstStyle/>
          <a:p>
            <a:pPr algn="ctr"/>
            <a:r>
              <a:rPr lang="en-GB" sz="2400" b="1" dirty="0">
                <a:solidFill>
                  <a:srgbClr val="4D738A"/>
                </a:solidFill>
                <a:cs typeface="Arial" charset="0"/>
              </a:rPr>
              <a:t>15%</a:t>
            </a:r>
          </a:p>
        </p:txBody>
      </p:sp>
    </p:spTree>
    <p:extLst>
      <p:ext uri="{BB962C8B-B14F-4D97-AF65-F5344CB8AC3E}">
        <p14:creationId xmlns:p14="http://schemas.microsoft.com/office/powerpoint/2010/main" val="17482180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Outputs – open access</a:t>
            </a:r>
            <a:endParaRPr lang="en-GB" dirty="0"/>
          </a:p>
        </p:txBody>
      </p:sp>
      <p:sp>
        <p:nvSpPr>
          <p:cNvPr id="6" name="Content Placeholder 2"/>
          <p:cNvSpPr txBox="1">
            <a:spLocks/>
          </p:cNvSpPr>
          <p:nvPr/>
        </p:nvSpPr>
        <p:spPr>
          <a:xfrm>
            <a:off x="838199" y="1141004"/>
            <a:ext cx="5484224" cy="546487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rgbClr val="4D738A"/>
                </a:solidFill>
                <a:latin typeface="+mj-lt"/>
              </a:rPr>
              <a:t>Outputs deposited as soon after the point of acceptance as possible, and </a:t>
            </a:r>
            <a:r>
              <a:rPr lang="en-GB" b="1" dirty="0">
                <a:solidFill>
                  <a:srgbClr val="4D738A"/>
                </a:solidFill>
                <a:latin typeface="+mj-lt"/>
              </a:rPr>
              <a:t>no later than three months </a:t>
            </a:r>
            <a:r>
              <a:rPr lang="en-GB" dirty="0">
                <a:solidFill>
                  <a:srgbClr val="4D738A"/>
                </a:solidFill>
                <a:latin typeface="+mj-lt"/>
              </a:rPr>
              <a:t>after this date from 1 April 2018.</a:t>
            </a:r>
          </a:p>
          <a:p>
            <a:r>
              <a:rPr lang="en-GB" dirty="0">
                <a:solidFill>
                  <a:srgbClr val="4D738A"/>
                </a:solidFill>
                <a:latin typeface="+mj-lt"/>
              </a:rPr>
              <a:t>Deposit exception from 1 April 2018 – outputs remain compliant if they are deposited up to three months after the date of publication.</a:t>
            </a:r>
          </a:p>
          <a:p>
            <a:r>
              <a:rPr lang="en-GB" b="1" i="1" dirty="0">
                <a:solidFill>
                  <a:srgbClr val="4D738A"/>
                </a:solidFill>
                <a:latin typeface="+mj-lt"/>
              </a:rPr>
              <a:t>Additional flexibility – 5% tolerance band (or one output) per submission to a UOA</a:t>
            </a:r>
          </a:p>
          <a:p>
            <a:endParaRPr lang="en-GB" dirty="0">
              <a:solidFill>
                <a:srgbClr val="4D738A"/>
              </a:solidFill>
              <a:latin typeface="+mj-lt"/>
            </a:endParaRPr>
          </a:p>
          <a:p>
            <a:pPr lvl="1"/>
            <a:endParaRPr lang="en-GB" dirty="0">
              <a:solidFill>
                <a:srgbClr val="4D738A"/>
              </a:solidFill>
              <a:latin typeface="+mj-lt"/>
            </a:endParaRPr>
          </a:p>
        </p:txBody>
      </p:sp>
      <p:pic>
        <p:nvPicPr>
          <p:cNvPr id="1026" name="Picture 2" descr="Lock, Padlock, Unlocked, Shed, Op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00222" y="1690688"/>
            <a:ext cx="4661989" cy="349906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94389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Impact </a:t>
            </a:r>
            <a:endParaRPr lang="en-GB" dirty="0"/>
          </a:p>
        </p:txBody>
      </p:sp>
      <p:graphicFrame>
        <p:nvGraphicFramePr>
          <p:cNvPr id="4" name="Diagram 3"/>
          <p:cNvGraphicFramePr/>
          <p:nvPr/>
        </p:nvGraphicFramePr>
        <p:xfrm>
          <a:off x="838200" y="1041944"/>
          <a:ext cx="11216341" cy="546487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161433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Impact – criteria</a:t>
            </a:r>
            <a:endParaRPr lang="en-GB" dirty="0"/>
          </a:p>
        </p:txBody>
      </p:sp>
      <p:sp>
        <p:nvSpPr>
          <p:cNvPr id="6" name="Content Placeholder 2"/>
          <p:cNvSpPr txBox="1">
            <a:spLocks/>
          </p:cNvSpPr>
          <p:nvPr/>
        </p:nvSpPr>
        <p:spPr>
          <a:xfrm>
            <a:off x="838200" y="1429871"/>
            <a:ext cx="10904913" cy="51361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solidFill>
                  <a:srgbClr val="4D738A"/>
                </a:solidFill>
                <a:latin typeface="+mj-lt"/>
              </a:rPr>
              <a:t>Assessed against two criteria:</a:t>
            </a:r>
          </a:p>
          <a:p>
            <a:r>
              <a:rPr lang="en-GB" sz="2400" dirty="0">
                <a:solidFill>
                  <a:srgbClr val="4D738A"/>
                </a:solidFill>
                <a:latin typeface="+mj-lt"/>
              </a:rPr>
              <a:t>Reach </a:t>
            </a:r>
            <a:r>
              <a:rPr lang="en-GB" sz="2400" b="1" dirty="0">
                <a:solidFill>
                  <a:srgbClr val="4D738A"/>
                </a:solidFill>
                <a:latin typeface="+mj-lt"/>
              </a:rPr>
              <a:t>(updated definition)</a:t>
            </a:r>
            <a:r>
              <a:rPr lang="en-GB" sz="2400" dirty="0">
                <a:solidFill>
                  <a:srgbClr val="4D738A"/>
                </a:solidFill>
                <a:latin typeface="+mj-lt"/>
              </a:rPr>
              <a:t>: Reach will be understood as the extent and/or diversity of the beneficiaries of the impact, as relevant to the nature of the impact. Reach will be assessed in terms of the extent to which the potential constituencies, number or groups of beneficiaries have been reached; </a:t>
            </a:r>
            <a:r>
              <a:rPr lang="en-GB" sz="2400" b="1" dirty="0">
                <a:solidFill>
                  <a:srgbClr val="4D738A"/>
                </a:solidFill>
                <a:latin typeface="+mj-lt"/>
              </a:rPr>
              <a:t>it will not be assessed in purely geographic terms, nor in terms of absolute numbers of beneficiaries</a:t>
            </a:r>
            <a:r>
              <a:rPr lang="en-GB" sz="2400" dirty="0">
                <a:solidFill>
                  <a:srgbClr val="4D738A"/>
                </a:solidFill>
                <a:latin typeface="+mj-lt"/>
              </a:rPr>
              <a:t>. The criteria will be applied wherever the impact occurred, regardless of geography or location, and whether in the UK or abroad</a:t>
            </a:r>
          </a:p>
          <a:p>
            <a:r>
              <a:rPr lang="en-GB" sz="2400" dirty="0">
                <a:solidFill>
                  <a:srgbClr val="4D738A"/>
                </a:solidFill>
                <a:latin typeface="+mj-lt"/>
              </a:rPr>
              <a:t>Significance - the degree to which the impact has enabled, enriched, influenced, informed or changed the performance, policies, practices, products, services, understanding, awareness or wellbeing of the beneficiaries.</a:t>
            </a:r>
          </a:p>
          <a:p>
            <a:pPr marL="0" indent="0">
              <a:buNone/>
            </a:pPr>
            <a:endParaRPr lang="en-GB" sz="2400" dirty="0">
              <a:solidFill>
                <a:srgbClr val="4D738A"/>
              </a:solidFill>
              <a:latin typeface="+mj-lt"/>
            </a:endParaRPr>
          </a:p>
        </p:txBody>
      </p:sp>
    </p:spTree>
    <p:extLst>
      <p:ext uri="{BB962C8B-B14F-4D97-AF65-F5344CB8AC3E}">
        <p14:creationId xmlns:p14="http://schemas.microsoft.com/office/powerpoint/2010/main" val="35846054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Impact – continued case studies</a:t>
            </a:r>
            <a:endParaRPr lang="en-GB" dirty="0"/>
          </a:p>
        </p:txBody>
      </p:sp>
      <p:sp>
        <p:nvSpPr>
          <p:cNvPr id="6" name="Content Placeholder 2"/>
          <p:cNvSpPr txBox="1">
            <a:spLocks/>
          </p:cNvSpPr>
          <p:nvPr/>
        </p:nvSpPr>
        <p:spPr>
          <a:xfrm>
            <a:off x="838200" y="1252451"/>
            <a:ext cx="10904913" cy="51361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solidFill>
                  <a:srgbClr val="4D738A"/>
                </a:solidFill>
                <a:latin typeface="+mj-lt"/>
              </a:rPr>
              <a:t>Case studies continued from examples submitted to REF 2014 are eligible</a:t>
            </a:r>
          </a:p>
          <a:p>
            <a:r>
              <a:rPr lang="en-GB" sz="2400" dirty="0">
                <a:solidFill>
                  <a:srgbClr val="4D738A"/>
                </a:solidFill>
                <a:latin typeface="+mj-lt"/>
              </a:rPr>
              <a:t>Must meet the same eligibility criteria, including the length of the window for underpinning research (1 January 2000 to 31 December 2020) and the assessment period (1 August 2013 to 31 July 2020) for the impact described</a:t>
            </a:r>
          </a:p>
          <a:p>
            <a:endParaRPr lang="en-GB" sz="2400" dirty="0">
              <a:solidFill>
                <a:srgbClr val="4D738A"/>
              </a:solidFill>
              <a:latin typeface="+mj-lt"/>
            </a:endParaRPr>
          </a:p>
        </p:txBody>
      </p:sp>
      <p:pic>
        <p:nvPicPr>
          <p:cNvPr id="11" name="Picture 10"/>
          <p:cNvPicPr>
            <a:picLocks noChangeAspect="1"/>
          </p:cNvPicPr>
          <p:nvPr/>
        </p:nvPicPr>
        <p:blipFill rotWithShape="1">
          <a:blip r:embed="rId3"/>
          <a:srcRect b="66950"/>
          <a:stretch/>
        </p:blipFill>
        <p:spPr>
          <a:xfrm>
            <a:off x="2783892" y="3014750"/>
            <a:ext cx="7013527" cy="3584361"/>
          </a:xfrm>
          <a:prstGeom prst="rect">
            <a:avLst/>
          </a:prstGeom>
        </p:spPr>
      </p:pic>
    </p:spTree>
    <p:extLst>
      <p:ext uri="{BB962C8B-B14F-4D97-AF65-F5344CB8AC3E}">
        <p14:creationId xmlns:p14="http://schemas.microsoft.com/office/powerpoint/2010/main" val="13243150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Impact – types and indicators</a:t>
            </a:r>
            <a:endParaRPr lang="en-GB" dirty="0"/>
          </a:p>
        </p:txBody>
      </p:sp>
      <p:sp>
        <p:nvSpPr>
          <p:cNvPr id="6" name="Content Placeholder 2"/>
          <p:cNvSpPr txBox="1">
            <a:spLocks/>
          </p:cNvSpPr>
          <p:nvPr/>
        </p:nvSpPr>
        <p:spPr>
          <a:xfrm>
            <a:off x="838200" y="1252451"/>
            <a:ext cx="10904913" cy="51361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solidFill>
                  <a:srgbClr val="4D738A"/>
                </a:solidFill>
                <a:latin typeface="+mj-lt"/>
              </a:rPr>
              <a:t>Panels welcome case studies that describe </a:t>
            </a:r>
            <a:r>
              <a:rPr lang="en-GB" sz="2400" b="1" dirty="0">
                <a:solidFill>
                  <a:srgbClr val="4D738A"/>
                </a:solidFill>
                <a:latin typeface="+mj-lt"/>
              </a:rPr>
              <a:t>any type(s) </a:t>
            </a:r>
            <a:r>
              <a:rPr lang="en-GB" sz="2400" dirty="0">
                <a:solidFill>
                  <a:srgbClr val="4D738A"/>
                </a:solidFill>
                <a:latin typeface="+mj-lt"/>
              </a:rPr>
              <a:t>of impact</a:t>
            </a:r>
          </a:p>
          <a:p>
            <a:r>
              <a:rPr lang="en-GB" sz="2400" dirty="0">
                <a:solidFill>
                  <a:srgbClr val="4D738A"/>
                </a:solidFill>
                <a:latin typeface="+mj-lt"/>
              </a:rPr>
              <a:t>Panel will welcome, and assess equitably, case studies describing impacts achieved through </a:t>
            </a:r>
            <a:r>
              <a:rPr lang="en-GB" sz="2400" b="1" dirty="0">
                <a:solidFill>
                  <a:srgbClr val="4D738A"/>
                </a:solidFill>
                <a:latin typeface="+mj-lt"/>
              </a:rPr>
              <a:t>public engagement</a:t>
            </a:r>
            <a:r>
              <a:rPr lang="en-GB" sz="2400" dirty="0">
                <a:solidFill>
                  <a:srgbClr val="4D738A"/>
                </a:solidFill>
                <a:latin typeface="+mj-lt"/>
              </a:rPr>
              <a:t>, either as the main impact described or as one facet of a wider range of impacts.</a:t>
            </a:r>
          </a:p>
          <a:p>
            <a:r>
              <a:rPr lang="en-GB" sz="2400" dirty="0">
                <a:solidFill>
                  <a:srgbClr val="4D738A"/>
                </a:solidFill>
                <a:latin typeface="+mj-lt"/>
              </a:rPr>
              <a:t>Impact on teaching within (and beyond) own HEI is eligible</a:t>
            </a:r>
          </a:p>
          <a:p>
            <a:r>
              <a:rPr lang="en-GB" sz="2400" dirty="0">
                <a:solidFill>
                  <a:srgbClr val="4D738A"/>
                </a:solidFill>
                <a:latin typeface="+mj-lt"/>
              </a:rPr>
              <a:t>Case studies must provide a clear and coherent narrative supported by verifiable evidence and indicators</a:t>
            </a:r>
          </a:p>
          <a:p>
            <a:r>
              <a:rPr lang="en-GB" sz="2400" dirty="0">
                <a:solidFill>
                  <a:srgbClr val="4D738A"/>
                </a:solidFill>
                <a:latin typeface="+mj-lt"/>
              </a:rPr>
              <a:t>Should provide evidence of reach and significance of the impacts, </a:t>
            </a:r>
            <a:r>
              <a:rPr lang="en-GB" sz="2400" b="1" dirty="0">
                <a:solidFill>
                  <a:srgbClr val="4D738A"/>
                </a:solidFill>
                <a:latin typeface="+mj-lt"/>
              </a:rPr>
              <a:t>as distinct from evidence of dissemination or uptake </a:t>
            </a:r>
          </a:p>
          <a:p>
            <a:r>
              <a:rPr lang="en-GB" sz="2400" dirty="0">
                <a:solidFill>
                  <a:srgbClr val="4D738A"/>
                </a:solidFill>
                <a:latin typeface="+mj-lt"/>
              </a:rPr>
              <a:t>Annex A (PCWM) includes an extensive – but not exhaustive – list of examples of impact and indicators, including evaluation frameworks from non-HE organisations</a:t>
            </a:r>
          </a:p>
        </p:txBody>
      </p:sp>
    </p:spTree>
    <p:extLst>
      <p:ext uri="{BB962C8B-B14F-4D97-AF65-F5344CB8AC3E}">
        <p14:creationId xmlns:p14="http://schemas.microsoft.com/office/powerpoint/2010/main" val="20187802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Impact – underpinning research</a:t>
            </a:r>
            <a:endParaRPr lang="en-GB" dirty="0"/>
          </a:p>
        </p:txBody>
      </p:sp>
      <p:sp>
        <p:nvSpPr>
          <p:cNvPr id="6" name="Content Placeholder 2"/>
          <p:cNvSpPr txBox="1">
            <a:spLocks/>
          </p:cNvSpPr>
          <p:nvPr/>
        </p:nvSpPr>
        <p:spPr>
          <a:xfrm>
            <a:off x="838200" y="1313411"/>
            <a:ext cx="10904913" cy="477593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solidFill>
                  <a:srgbClr val="4D738A"/>
                </a:solidFill>
                <a:latin typeface="+mj-lt"/>
              </a:rPr>
              <a:t>Panels recognise that the relationship between research and impact can be indirect and non-linear</a:t>
            </a:r>
          </a:p>
          <a:p>
            <a:r>
              <a:rPr lang="en-GB" sz="2400" dirty="0">
                <a:solidFill>
                  <a:srgbClr val="4D738A"/>
                </a:solidFill>
                <a:latin typeface="+mj-lt"/>
              </a:rPr>
              <a:t>Underpinning research as a whole must be min. 2* quality</a:t>
            </a:r>
          </a:p>
          <a:p>
            <a:r>
              <a:rPr lang="en-GB" sz="2400" dirty="0">
                <a:solidFill>
                  <a:srgbClr val="4D738A"/>
                </a:solidFill>
                <a:latin typeface="+mj-lt"/>
              </a:rPr>
              <a:t>Case studies must include up to six key references (not every output referenced has to be 2*) – HEIs can consult the outputs glossary in the Guidance on submissions </a:t>
            </a:r>
          </a:p>
          <a:p>
            <a:r>
              <a:rPr lang="en-GB" sz="2400" dirty="0">
                <a:solidFill>
                  <a:srgbClr val="4D738A"/>
                </a:solidFill>
                <a:latin typeface="+mj-lt"/>
              </a:rPr>
              <a:t>Can also include indicators of quality e.g. evidence of peer-reviewed funding, prizes or awards for individual outputs etc.</a:t>
            </a:r>
          </a:p>
          <a:p>
            <a:r>
              <a:rPr lang="en-GB" sz="2400" dirty="0">
                <a:solidFill>
                  <a:srgbClr val="4D738A"/>
                </a:solidFill>
                <a:latin typeface="+mj-lt"/>
              </a:rPr>
              <a:t>May be a body of work produced over a number of years or may be the output(s) of a particular project</a:t>
            </a:r>
          </a:p>
          <a:p>
            <a:r>
              <a:rPr lang="en-GB" sz="2400" dirty="0">
                <a:solidFill>
                  <a:srgbClr val="4D738A"/>
                </a:solidFill>
                <a:latin typeface="+mj-lt"/>
              </a:rPr>
              <a:t>Must be produced by someone working at the HEI within the scope of the UOA descriptor</a:t>
            </a:r>
          </a:p>
          <a:p>
            <a:pPr lvl="1"/>
            <a:r>
              <a:rPr lang="en-GB" sz="2000" dirty="0">
                <a:solidFill>
                  <a:srgbClr val="4D738A"/>
                </a:solidFill>
                <a:latin typeface="+mj-lt"/>
              </a:rPr>
              <a:t>Does not need to be a Category A eligible staff member</a:t>
            </a:r>
          </a:p>
          <a:p>
            <a:pPr lvl="1"/>
            <a:r>
              <a:rPr lang="en-GB" sz="2000" dirty="0">
                <a:solidFill>
                  <a:srgbClr val="4D738A"/>
                </a:solidFill>
                <a:latin typeface="+mj-lt"/>
              </a:rPr>
              <a:t>Impact case study can be returned to different UOA from the outputs that underpin it</a:t>
            </a:r>
          </a:p>
          <a:p>
            <a:endParaRPr lang="en-GB" sz="2400" dirty="0">
              <a:solidFill>
                <a:srgbClr val="4D738A"/>
              </a:solidFill>
              <a:latin typeface="+mj-lt"/>
            </a:endParaRPr>
          </a:p>
        </p:txBody>
      </p:sp>
    </p:spTree>
    <p:extLst>
      <p:ext uri="{BB962C8B-B14F-4D97-AF65-F5344CB8AC3E}">
        <p14:creationId xmlns:p14="http://schemas.microsoft.com/office/powerpoint/2010/main" val="24297491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Environment</a:t>
            </a:r>
            <a:endParaRPr lang="en-GB" dirty="0"/>
          </a:p>
        </p:txBody>
      </p:sp>
      <p:sp>
        <p:nvSpPr>
          <p:cNvPr id="6" name="Content Placeholder 2"/>
          <p:cNvSpPr txBox="1">
            <a:spLocks/>
          </p:cNvSpPr>
          <p:nvPr/>
        </p:nvSpPr>
        <p:spPr>
          <a:xfrm>
            <a:off x="838200" y="1313411"/>
            <a:ext cx="10904913" cy="477593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solidFill>
                  <a:srgbClr val="4D738A"/>
                </a:solidFill>
                <a:latin typeface="+mj-lt"/>
              </a:rPr>
              <a:t>Assessment criteria:</a:t>
            </a:r>
          </a:p>
          <a:p>
            <a:r>
              <a:rPr lang="en-GB" sz="2400" dirty="0">
                <a:solidFill>
                  <a:srgbClr val="4D738A"/>
                </a:solidFill>
                <a:latin typeface="+mj-lt"/>
              </a:rPr>
              <a:t>Vitality - the extent to which a unit supports a thriving and inclusive research culture for all staff and research students, that is based on a clearly articulated strategy for research and enabling its impact, is engaged with the national and international research and user communities and is able to attract excellent postgraduate and postdoctoral researchers.</a:t>
            </a:r>
          </a:p>
          <a:p>
            <a:r>
              <a:rPr lang="en-GB" sz="2400" dirty="0">
                <a:solidFill>
                  <a:srgbClr val="4D738A"/>
                </a:solidFill>
                <a:latin typeface="+mj-lt"/>
              </a:rPr>
              <a:t>Sustainability - the extent to which the research environment ensures the future health, diversity, well-being and wider contribution of the unit and the discipline(s), including investment in people and in infrastructure.</a:t>
            </a:r>
          </a:p>
        </p:txBody>
      </p:sp>
    </p:spTree>
    <p:extLst>
      <p:ext uri="{BB962C8B-B14F-4D97-AF65-F5344CB8AC3E}">
        <p14:creationId xmlns:p14="http://schemas.microsoft.com/office/powerpoint/2010/main" val="29801842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199" y="327913"/>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Environment template</a:t>
            </a:r>
            <a:endParaRPr lang="en-GB" dirty="0"/>
          </a:p>
        </p:txBody>
      </p:sp>
      <p:sp>
        <p:nvSpPr>
          <p:cNvPr id="6" name="Content Placeholder 2"/>
          <p:cNvSpPr txBox="1">
            <a:spLocks/>
          </p:cNvSpPr>
          <p:nvPr/>
        </p:nvSpPr>
        <p:spPr>
          <a:xfrm>
            <a:off x="925484" y="990694"/>
            <a:ext cx="10629207" cy="512064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solidFill>
                  <a:srgbClr val="4D738A"/>
                </a:solidFill>
                <a:latin typeface="+mj-lt"/>
              </a:rPr>
              <a:t>Sections</a:t>
            </a:r>
          </a:p>
          <a:p>
            <a:pPr marL="514350" indent="-514350">
              <a:buFont typeface="+mj-lt"/>
              <a:buAutoNum type="alphaLcPeriod"/>
            </a:pPr>
            <a:r>
              <a:rPr lang="en-GB" dirty="0">
                <a:solidFill>
                  <a:srgbClr val="4D738A"/>
                </a:solidFill>
                <a:latin typeface="+mj-lt"/>
              </a:rPr>
              <a:t>Unit context, research and impact strategy.</a:t>
            </a:r>
          </a:p>
          <a:p>
            <a:pPr marL="514350" indent="-514350">
              <a:buFont typeface="+mj-lt"/>
              <a:buAutoNum type="alphaLcPeriod"/>
            </a:pPr>
            <a:r>
              <a:rPr lang="en-GB" dirty="0">
                <a:solidFill>
                  <a:srgbClr val="4D738A"/>
                </a:solidFill>
                <a:latin typeface="+mj-lt"/>
              </a:rPr>
              <a:t>People, including:</a:t>
            </a:r>
          </a:p>
          <a:p>
            <a:pPr marL="914400" lvl="1" indent="-457200">
              <a:buFont typeface="+mj-lt"/>
              <a:buAutoNum type="alphaLcPeriod"/>
            </a:pPr>
            <a:r>
              <a:rPr lang="en-GB" dirty="0">
                <a:solidFill>
                  <a:srgbClr val="4D738A"/>
                </a:solidFill>
                <a:latin typeface="+mj-lt"/>
              </a:rPr>
              <a:t>staffing strategy and staff development</a:t>
            </a:r>
          </a:p>
          <a:p>
            <a:pPr marL="914400" lvl="1" indent="-457200">
              <a:buFont typeface="+mj-lt"/>
              <a:buAutoNum type="alphaLcPeriod"/>
            </a:pPr>
            <a:r>
              <a:rPr lang="en-GB" dirty="0">
                <a:solidFill>
                  <a:srgbClr val="4D738A"/>
                </a:solidFill>
                <a:latin typeface="+mj-lt"/>
              </a:rPr>
              <a:t>research students</a:t>
            </a:r>
          </a:p>
          <a:p>
            <a:pPr marL="914400" lvl="1" indent="-457200">
              <a:buFont typeface="+mj-lt"/>
              <a:buAutoNum type="alphaLcPeriod"/>
            </a:pPr>
            <a:r>
              <a:rPr lang="en-GB" dirty="0">
                <a:solidFill>
                  <a:srgbClr val="4D738A"/>
                </a:solidFill>
                <a:latin typeface="+mj-lt"/>
              </a:rPr>
              <a:t>equality and diversity.</a:t>
            </a:r>
          </a:p>
          <a:p>
            <a:pPr marL="514350" indent="-514350">
              <a:buFont typeface="+mj-lt"/>
              <a:buAutoNum type="alphaLcPeriod"/>
            </a:pPr>
            <a:r>
              <a:rPr lang="en-GB" dirty="0">
                <a:solidFill>
                  <a:srgbClr val="4D738A"/>
                </a:solidFill>
                <a:latin typeface="+mj-lt"/>
              </a:rPr>
              <a:t>Income, infrastructure and facilities.</a:t>
            </a:r>
          </a:p>
          <a:p>
            <a:pPr marL="514350" indent="-514350">
              <a:buFont typeface="+mj-lt"/>
              <a:buAutoNum type="alphaLcPeriod"/>
            </a:pPr>
            <a:r>
              <a:rPr lang="en-GB" dirty="0">
                <a:solidFill>
                  <a:srgbClr val="4D738A"/>
                </a:solidFill>
                <a:latin typeface="+mj-lt"/>
              </a:rPr>
              <a:t>Collaboration and contribution to the research base, economy and society.</a:t>
            </a:r>
          </a:p>
          <a:p>
            <a:pPr marL="0" indent="0">
              <a:buNone/>
            </a:pPr>
            <a:r>
              <a:rPr lang="en-GB" sz="2600" i="1" dirty="0">
                <a:solidFill>
                  <a:srgbClr val="4D738A"/>
                </a:solidFill>
                <a:latin typeface="+mj-lt"/>
              </a:rPr>
              <a:t>Information from 2014 impact template to be included across the four sections</a:t>
            </a:r>
          </a:p>
          <a:p>
            <a:pPr marL="0" indent="0">
              <a:buNone/>
            </a:pPr>
            <a:r>
              <a:rPr lang="en-GB" sz="2600" i="1" dirty="0">
                <a:solidFill>
                  <a:srgbClr val="4D738A"/>
                </a:solidFill>
                <a:latin typeface="+mj-lt"/>
              </a:rPr>
              <a:t>Increased emphasis on equality and diversity (not limited to ‘People’)</a:t>
            </a:r>
          </a:p>
        </p:txBody>
      </p:sp>
    </p:spTree>
    <p:extLst>
      <p:ext uri="{BB962C8B-B14F-4D97-AF65-F5344CB8AC3E}">
        <p14:creationId xmlns:p14="http://schemas.microsoft.com/office/powerpoint/2010/main" val="2163356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199" y="327913"/>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Environment template</a:t>
            </a:r>
            <a:endParaRPr lang="en-GB" dirty="0"/>
          </a:p>
        </p:txBody>
      </p:sp>
      <p:sp>
        <p:nvSpPr>
          <p:cNvPr id="6" name="Content Placeholder 2"/>
          <p:cNvSpPr txBox="1">
            <a:spLocks/>
          </p:cNvSpPr>
          <p:nvPr/>
        </p:nvSpPr>
        <p:spPr>
          <a:xfrm>
            <a:off x="764771" y="1280160"/>
            <a:ext cx="11266516" cy="53589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solidFill>
                  <a:srgbClr val="4D738A"/>
                </a:solidFill>
                <a:latin typeface="+mj-lt"/>
              </a:rPr>
              <a:t>Weighting</a:t>
            </a:r>
          </a:p>
          <a:p>
            <a:r>
              <a:rPr lang="en-GB" dirty="0">
                <a:solidFill>
                  <a:srgbClr val="4D738A"/>
                </a:solidFill>
                <a:highlight>
                  <a:srgbClr val="FFFF00"/>
                </a:highlight>
                <a:latin typeface="+mj-lt"/>
              </a:rPr>
              <a:t>Main Panel A, B and C will attach equal weighting to each of the four sections</a:t>
            </a:r>
          </a:p>
          <a:p>
            <a:r>
              <a:rPr lang="en-GB" dirty="0">
                <a:solidFill>
                  <a:srgbClr val="4D738A"/>
                </a:solidFill>
                <a:latin typeface="+mj-lt"/>
              </a:rPr>
              <a:t>Recognising the primary role that people play as the key resource in the arts and humanities, Main Panel D will attach differential weight to sections:</a:t>
            </a:r>
          </a:p>
          <a:p>
            <a:pPr lvl="1"/>
            <a:r>
              <a:rPr lang="en-GB" dirty="0">
                <a:solidFill>
                  <a:srgbClr val="4D738A"/>
                </a:solidFill>
                <a:latin typeface="+mj-lt"/>
              </a:rPr>
              <a:t>Unit context and structure, research and impact strategy (25%)</a:t>
            </a:r>
          </a:p>
          <a:p>
            <a:pPr lvl="1"/>
            <a:r>
              <a:rPr lang="en-GB" dirty="0">
                <a:solidFill>
                  <a:srgbClr val="4D738A"/>
                </a:solidFill>
                <a:latin typeface="+mj-lt"/>
              </a:rPr>
              <a:t>People (30%)</a:t>
            </a:r>
          </a:p>
          <a:p>
            <a:pPr lvl="1"/>
            <a:r>
              <a:rPr lang="en-GB" dirty="0">
                <a:solidFill>
                  <a:srgbClr val="4D738A"/>
                </a:solidFill>
                <a:latin typeface="+mj-lt"/>
              </a:rPr>
              <a:t>Income, infrastructure and facilities (20%)</a:t>
            </a:r>
          </a:p>
          <a:p>
            <a:pPr lvl="1"/>
            <a:r>
              <a:rPr lang="en-GB" dirty="0">
                <a:solidFill>
                  <a:srgbClr val="4D738A"/>
                </a:solidFill>
                <a:latin typeface="+mj-lt"/>
              </a:rPr>
              <a:t>Collaboration and contribution to the research base, economy and society (25%)</a:t>
            </a:r>
          </a:p>
          <a:p>
            <a:pPr marL="0" indent="0">
              <a:buNone/>
            </a:pPr>
            <a:endParaRPr lang="en-GB" sz="1000" i="1" dirty="0">
              <a:solidFill>
                <a:srgbClr val="4D738A"/>
              </a:solidFill>
              <a:latin typeface="+mj-lt"/>
            </a:endParaRPr>
          </a:p>
        </p:txBody>
      </p:sp>
    </p:spTree>
    <p:extLst>
      <p:ext uri="{BB962C8B-B14F-4D97-AF65-F5344CB8AC3E}">
        <p14:creationId xmlns:p14="http://schemas.microsoft.com/office/powerpoint/2010/main" val="35208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dirty="0">
                <a:solidFill>
                  <a:srgbClr val="4D738A"/>
                </a:solidFill>
                <a:latin typeface="Calibri" panose="020F0502020204030204" pitchFamily="34" charset="0"/>
              </a:rPr>
              <a:t>Further information</a:t>
            </a:r>
            <a:endParaRPr lang="en-GB" sz="3600" dirty="0"/>
          </a:p>
        </p:txBody>
      </p:sp>
      <p:sp>
        <p:nvSpPr>
          <p:cNvPr id="4" name="Rectangle 3"/>
          <p:cNvSpPr/>
          <p:nvPr/>
        </p:nvSpPr>
        <p:spPr>
          <a:xfrm>
            <a:off x="962509" y="1101708"/>
            <a:ext cx="10530243" cy="2964914"/>
          </a:xfrm>
          <a:prstGeom prst="rect">
            <a:avLst/>
          </a:prstGeom>
        </p:spPr>
        <p:txBody>
          <a:bodyPr wrap="square">
            <a:spAutoFit/>
          </a:bodyPr>
          <a:lstStyle/>
          <a:p>
            <a:pPr marL="365125" indent="-365125">
              <a:lnSpc>
                <a:spcPts val="2800"/>
              </a:lnSpc>
              <a:spcAft>
                <a:spcPts val="1400"/>
              </a:spcAft>
              <a:buClr>
                <a:srgbClr val="00788A"/>
              </a:buClr>
              <a:buSzPct val="140000"/>
              <a:buFontTx/>
              <a:buChar char="•"/>
            </a:pPr>
            <a:r>
              <a:rPr lang="en-GB" sz="2400" dirty="0">
                <a:solidFill>
                  <a:srgbClr val="4D738A"/>
                </a:solidFill>
                <a:latin typeface="+mj-lt"/>
                <a:hlinkClick r:id="rId4"/>
              </a:rPr>
              <a:t>www.ref.ac.uk</a:t>
            </a:r>
            <a:r>
              <a:rPr lang="en-GB" sz="2400" b="1" dirty="0">
                <a:solidFill>
                  <a:srgbClr val="4D738A"/>
                </a:solidFill>
                <a:latin typeface="+mj-lt"/>
              </a:rPr>
              <a:t> </a:t>
            </a:r>
            <a:r>
              <a:rPr lang="en-GB" sz="2400" dirty="0">
                <a:solidFill>
                  <a:schemeClr val="tx2"/>
                </a:solidFill>
                <a:latin typeface="+mj-lt"/>
              </a:rPr>
              <a:t>(includes all relevant documents and FAQs)</a:t>
            </a:r>
          </a:p>
          <a:p>
            <a:pPr marL="365125" indent="-365125">
              <a:lnSpc>
                <a:spcPts val="2800"/>
              </a:lnSpc>
              <a:spcAft>
                <a:spcPts val="1400"/>
              </a:spcAft>
              <a:buClr>
                <a:srgbClr val="00788A"/>
              </a:buClr>
              <a:buSzPct val="140000"/>
            </a:pPr>
            <a:endParaRPr lang="en-GB" sz="2400" dirty="0">
              <a:solidFill>
                <a:schemeClr val="tx2"/>
              </a:solidFill>
              <a:latin typeface="+mj-lt"/>
            </a:endParaRPr>
          </a:p>
          <a:p>
            <a:pPr marL="365125" indent="-365125">
              <a:lnSpc>
                <a:spcPts val="2800"/>
              </a:lnSpc>
              <a:spcAft>
                <a:spcPts val="1400"/>
              </a:spcAft>
              <a:buClr>
                <a:srgbClr val="00788A"/>
              </a:buClr>
              <a:buSzPct val="140000"/>
              <a:buFontTx/>
              <a:buChar char="•"/>
            </a:pPr>
            <a:r>
              <a:rPr lang="en-GB" sz="2400" dirty="0">
                <a:solidFill>
                  <a:schemeClr val="tx2"/>
                </a:solidFill>
                <a:latin typeface="+mj-lt"/>
              </a:rPr>
              <a:t>Enquiries from staff at HEIs should be directed to their nominated institutional contact (available at </a:t>
            </a:r>
            <a:r>
              <a:rPr lang="en-GB" sz="2400" dirty="0">
                <a:solidFill>
                  <a:schemeClr val="tx2"/>
                </a:solidFill>
                <a:latin typeface="+mj-lt"/>
                <a:hlinkClick r:id="rId5"/>
              </a:rPr>
              <a:t>www.ref.ac.uk/contact</a:t>
            </a:r>
            <a:r>
              <a:rPr lang="en-GB" sz="2400" dirty="0">
                <a:solidFill>
                  <a:schemeClr val="tx2"/>
                </a:solidFill>
                <a:latin typeface="+mj-lt"/>
              </a:rPr>
              <a:t>) </a:t>
            </a:r>
          </a:p>
          <a:p>
            <a:pPr marL="365125" indent="-365125">
              <a:lnSpc>
                <a:spcPts val="2800"/>
              </a:lnSpc>
              <a:spcAft>
                <a:spcPts val="1400"/>
              </a:spcAft>
              <a:buClr>
                <a:srgbClr val="00788A"/>
              </a:buClr>
              <a:buSzPct val="140000"/>
            </a:pPr>
            <a:endParaRPr lang="en-GB" sz="2400" dirty="0">
              <a:solidFill>
                <a:schemeClr val="tx2"/>
              </a:solidFill>
              <a:latin typeface="+mj-lt"/>
            </a:endParaRPr>
          </a:p>
          <a:p>
            <a:pPr marL="365125" indent="-365125">
              <a:lnSpc>
                <a:spcPts val="2800"/>
              </a:lnSpc>
              <a:spcAft>
                <a:spcPts val="1400"/>
              </a:spcAft>
              <a:buClr>
                <a:srgbClr val="00788A"/>
              </a:buClr>
              <a:buSzPct val="140000"/>
              <a:buFontTx/>
              <a:buChar char="•"/>
            </a:pPr>
            <a:r>
              <a:rPr lang="en-GB" sz="2400" dirty="0">
                <a:solidFill>
                  <a:schemeClr val="tx2"/>
                </a:solidFill>
                <a:latin typeface="+mj-lt"/>
              </a:rPr>
              <a:t>Other enquiries to </a:t>
            </a:r>
            <a:r>
              <a:rPr lang="en-GB" sz="2400" dirty="0">
                <a:solidFill>
                  <a:srgbClr val="4D738A"/>
                </a:solidFill>
                <a:latin typeface="+mj-lt"/>
                <a:hlinkClick r:id="rId6"/>
              </a:rPr>
              <a:t>info@ref.ac.uk</a:t>
            </a:r>
            <a:r>
              <a:rPr lang="en-GB" sz="2400" b="1" dirty="0">
                <a:solidFill>
                  <a:srgbClr val="4D738A"/>
                </a:solidFill>
                <a:latin typeface="+mj-lt"/>
              </a:rPr>
              <a:t> </a:t>
            </a:r>
          </a:p>
        </p:txBody>
      </p:sp>
    </p:spTree>
    <p:extLst>
      <p:ext uri="{BB962C8B-B14F-4D97-AF65-F5344CB8AC3E}">
        <p14:creationId xmlns:p14="http://schemas.microsoft.com/office/powerpoint/2010/main" val="2539853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Timetable</a:t>
            </a:r>
            <a:endParaRPr lang="en-GB" dirty="0"/>
          </a:p>
        </p:txBody>
      </p:sp>
      <p:sp>
        <p:nvSpPr>
          <p:cNvPr id="6" name="Content Placeholder 2"/>
          <p:cNvSpPr txBox="1">
            <a:spLocks/>
          </p:cNvSpPr>
          <p:nvPr/>
        </p:nvSpPr>
        <p:spPr>
          <a:xfrm>
            <a:off x="838200" y="1690687"/>
            <a:ext cx="8787283" cy="37824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solidFill>
                <a:srgbClr val="4D738A"/>
              </a:solidFill>
              <a:latin typeface="+mj-lt"/>
            </a:endParaRPr>
          </a:p>
        </p:txBody>
      </p:sp>
      <p:graphicFrame>
        <p:nvGraphicFramePr>
          <p:cNvPr id="7" name="Table 6"/>
          <p:cNvGraphicFramePr>
            <a:graphicFrameLocks noGrp="1"/>
          </p:cNvGraphicFramePr>
          <p:nvPr>
            <p:extLst>
              <p:ext uri="{D42A27DB-BD31-4B8C-83A1-F6EECF244321}">
                <p14:modId xmlns:p14="http://schemas.microsoft.com/office/powerpoint/2010/main" val="3103388627"/>
              </p:ext>
            </p:extLst>
          </p:nvPr>
        </p:nvGraphicFramePr>
        <p:xfrm>
          <a:off x="1040524" y="1128812"/>
          <a:ext cx="10960187" cy="5988137"/>
        </p:xfrm>
        <a:graphic>
          <a:graphicData uri="http://schemas.openxmlformats.org/drawingml/2006/table">
            <a:tbl>
              <a:tblPr firstRow="1" firstCol="1" bandRow="1"/>
              <a:tblGrid>
                <a:gridCol w="3556581">
                  <a:extLst>
                    <a:ext uri="{9D8B030D-6E8A-4147-A177-3AD203B41FA5}">
                      <a16:colId xmlns:a16="http://schemas.microsoft.com/office/drawing/2014/main" val="20000"/>
                    </a:ext>
                  </a:extLst>
                </a:gridCol>
                <a:gridCol w="7403606">
                  <a:extLst>
                    <a:ext uri="{9D8B030D-6E8A-4147-A177-3AD203B41FA5}">
                      <a16:colId xmlns:a16="http://schemas.microsoft.com/office/drawing/2014/main" val="20001"/>
                    </a:ext>
                  </a:extLst>
                </a:gridCol>
              </a:tblGrid>
              <a:tr h="580170">
                <a:tc>
                  <a:txBody>
                    <a:bodyPr/>
                    <a:lstStyle/>
                    <a:p>
                      <a:pPr marL="457200" algn="l">
                        <a:lnSpc>
                          <a:spcPct val="100000"/>
                        </a:lnSpc>
                        <a:spcAft>
                          <a:spcPts val="0"/>
                        </a:spcAft>
                      </a:pPr>
                      <a:r>
                        <a:rPr lang="en-GB" sz="1600" dirty="0">
                          <a:effectLst/>
                          <a:latin typeface="+mj-lt"/>
                          <a:ea typeface="Times New Roman" panose="02020603050405020304" pitchFamily="18" charset="0"/>
                          <a:cs typeface="Times New Roman" panose="02020603050405020304" pitchFamily="18" charset="0"/>
                        </a:rPr>
                        <a:t>Spring/summer</a:t>
                      </a:r>
                      <a:r>
                        <a:rPr lang="en-GB" sz="1600" baseline="0" dirty="0">
                          <a:effectLst/>
                          <a:latin typeface="+mj-lt"/>
                          <a:ea typeface="Times New Roman" panose="02020603050405020304" pitchFamily="18" charset="0"/>
                          <a:cs typeface="Times New Roman" panose="02020603050405020304" pitchFamily="18" charset="0"/>
                        </a:rPr>
                        <a:t> </a:t>
                      </a:r>
                      <a:r>
                        <a:rPr lang="en-GB" sz="1600" dirty="0">
                          <a:effectLst/>
                          <a:latin typeface="+mj-lt"/>
                          <a:ea typeface="Times New Roman" panose="02020603050405020304" pitchFamily="18" charset="0"/>
                          <a:cs typeface="Times New Roman" panose="02020603050405020304" pitchFamily="18" charset="0"/>
                        </a:rPr>
                        <a:t>2019</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C0D9"/>
                    </a:solidFill>
                  </a:tcPr>
                </a:tc>
                <a:tc>
                  <a:txBody>
                    <a:bodyPr/>
                    <a:lstStyle/>
                    <a:p>
                      <a:pPr marL="180000" algn="l">
                        <a:lnSpc>
                          <a:spcPct val="100000"/>
                        </a:lnSpc>
                        <a:spcAft>
                          <a:spcPts val="0"/>
                        </a:spcAft>
                      </a:pPr>
                      <a:r>
                        <a:rPr lang="en-GB" sz="1600" b="0" dirty="0">
                          <a:effectLst/>
                          <a:latin typeface="+mj-lt"/>
                          <a:ea typeface="Times New Roman" panose="02020603050405020304" pitchFamily="18" charset="0"/>
                          <a:cs typeface="Times New Roman" panose="02020603050405020304" pitchFamily="18" charset="0"/>
                        </a:rPr>
                        <a:t>Submission</a:t>
                      </a:r>
                      <a:r>
                        <a:rPr lang="en-GB" sz="1600" b="0" baseline="0" dirty="0">
                          <a:effectLst/>
                          <a:latin typeface="+mj-lt"/>
                          <a:ea typeface="Times New Roman" panose="02020603050405020304" pitchFamily="18" charset="0"/>
                          <a:cs typeface="Times New Roman" panose="02020603050405020304" pitchFamily="18" charset="0"/>
                        </a:rPr>
                        <a:t> deadline for codes of practice: 7 June 2019</a:t>
                      </a:r>
                    </a:p>
                    <a:p>
                      <a:pPr marL="180000" algn="l">
                        <a:lnSpc>
                          <a:spcPct val="100000"/>
                        </a:lnSpc>
                        <a:spcAft>
                          <a:spcPts val="0"/>
                        </a:spcAft>
                      </a:pPr>
                      <a:r>
                        <a:rPr lang="en-GB" sz="1600" b="0" dirty="0">
                          <a:effectLst/>
                          <a:latin typeface="+mj-lt"/>
                          <a:ea typeface="Times New Roman" panose="02020603050405020304" pitchFamily="18" charset="0"/>
                          <a:cs typeface="Times New Roman" panose="02020603050405020304" pitchFamily="18" charset="0"/>
                        </a:rPr>
                        <a:t>Invitation to request multiple submissions, case studies requiring security clearance, and exceptions to submission for small units </a:t>
                      </a:r>
                    </a:p>
                    <a:p>
                      <a:pPr marL="180000" algn="l">
                        <a:lnSpc>
                          <a:spcPct val="100000"/>
                        </a:lnSpc>
                        <a:spcAft>
                          <a:spcPts val="0"/>
                        </a:spcAft>
                      </a:pPr>
                      <a:r>
                        <a:rPr lang="en-GB" sz="1600" b="0" dirty="0">
                          <a:effectLst/>
                          <a:latin typeface="+mj-lt"/>
                          <a:ea typeface="Times New Roman" panose="02020603050405020304" pitchFamily="18" charset="0"/>
                          <a:cs typeface="Times New Roman" panose="02020603050405020304" pitchFamily="18" charset="0"/>
                        </a:rPr>
                        <a:t>Launch beta</a:t>
                      </a:r>
                      <a:r>
                        <a:rPr lang="en-GB" sz="1600" b="0" baseline="0" dirty="0">
                          <a:effectLst/>
                          <a:latin typeface="+mj-lt"/>
                          <a:ea typeface="Times New Roman" panose="02020603050405020304" pitchFamily="18" charset="0"/>
                          <a:cs typeface="Times New Roman" panose="02020603050405020304" pitchFamily="18" charset="0"/>
                        </a:rPr>
                        <a:t> version of submission system</a:t>
                      </a:r>
                      <a:endParaRPr lang="en-GB" sz="1600" b="0" dirty="0">
                        <a:effectLst/>
                        <a:latin typeface="+mj-lt"/>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C0D9"/>
                    </a:solidFill>
                  </a:tcPr>
                </a:tc>
                <a:extLst>
                  <a:ext uri="{0D108BD9-81ED-4DB2-BD59-A6C34878D82A}">
                    <a16:rowId xmlns:a16="http://schemas.microsoft.com/office/drawing/2014/main" val="10000"/>
                  </a:ext>
                </a:extLst>
              </a:tr>
              <a:tr h="933319">
                <a:tc>
                  <a:txBody>
                    <a:bodyPr/>
                    <a:lstStyle/>
                    <a:p>
                      <a:pPr marL="457200" algn="l">
                        <a:lnSpc>
                          <a:spcPct val="100000"/>
                        </a:lnSpc>
                        <a:spcAft>
                          <a:spcPts val="0"/>
                        </a:spcAft>
                      </a:pPr>
                      <a:r>
                        <a:rPr lang="en-GB" sz="1600" dirty="0">
                          <a:effectLst/>
                          <a:highlight>
                            <a:srgbClr val="FFFF00"/>
                          </a:highlight>
                          <a:latin typeface="+mj-lt"/>
                          <a:ea typeface="Times New Roman" panose="02020603050405020304" pitchFamily="18" charset="0"/>
                          <a:cs typeface="Times New Roman" panose="02020603050405020304" pitchFamily="18" charset="0"/>
                        </a:rPr>
                        <a:t>Autumn 2019</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000" algn="l">
                        <a:lnSpc>
                          <a:spcPct val="100000"/>
                        </a:lnSpc>
                        <a:spcAft>
                          <a:spcPts val="0"/>
                        </a:spcAft>
                      </a:pPr>
                      <a:r>
                        <a:rPr lang="en-GB" sz="1600" b="0" dirty="0">
                          <a:effectLst/>
                          <a:latin typeface="+mj-lt"/>
                          <a:ea typeface="Times New Roman" panose="02020603050405020304" pitchFamily="18" charset="0"/>
                          <a:cs typeface="Times New Roman" panose="02020603050405020304" pitchFamily="18" charset="0"/>
                        </a:rPr>
                        <a:t>Pilot of the REF submission system; </a:t>
                      </a:r>
                    </a:p>
                    <a:p>
                      <a:pPr marL="180000" algn="l">
                        <a:lnSpc>
                          <a:spcPct val="100000"/>
                        </a:lnSpc>
                        <a:spcAft>
                          <a:spcPts val="0"/>
                        </a:spcAft>
                      </a:pPr>
                      <a:r>
                        <a:rPr lang="en-GB" sz="1600" b="0" dirty="0">
                          <a:effectLst/>
                          <a:latin typeface="+mj-lt"/>
                          <a:ea typeface="Times New Roman" panose="02020603050405020304" pitchFamily="18" charset="0"/>
                          <a:cs typeface="Times New Roman" panose="02020603050405020304" pitchFamily="18" charset="0"/>
                        </a:rPr>
                        <a:t>Survey of submissions intentions opens; </a:t>
                      </a:r>
                    </a:p>
                    <a:p>
                      <a:pPr marL="180000" algn="l">
                        <a:lnSpc>
                          <a:spcPct val="100000"/>
                        </a:lnSpc>
                        <a:spcAft>
                          <a:spcPts val="0"/>
                        </a:spcAft>
                      </a:pPr>
                      <a:r>
                        <a:rPr lang="en-GB" sz="1600" b="0" dirty="0">
                          <a:effectLst/>
                          <a:latin typeface="+mj-lt"/>
                          <a:ea typeface="Times New Roman" panose="02020603050405020304" pitchFamily="18" charset="0"/>
                          <a:cs typeface="Times New Roman" panose="02020603050405020304" pitchFamily="18" charset="0"/>
                        </a:rPr>
                        <a:t>Invitation to submit reduction requests for staff circumstances</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05477">
                <a:tc>
                  <a:txBody>
                    <a:bodyPr/>
                    <a:lstStyle/>
                    <a:p>
                      <a:pPr marL="457200" algn="l">
                        <a:lnSpc>
                          <a:spcPct val="100000"/>
                        </a:lnSpc>
                        <a:spcAft>
                          <a:spcPts val="0"/>
                        </a:spcAft>
                      </a:pPr>
                      <a:r>
                        <a:rPr lang="en-GB" sz="1600" dirty="0">
                          <a:effectLst/>
                          <a:latin typeface="+mj-lt"/>
                          <a:ea typeface="Times New Roman" panose="02020603050405020304" pitchFamily="18" charset="0"/>
                          <a:cs typeface="Times New Roman" panose="02020603050405020304" pitchFamily="18" charset="0"/>
                        </a:rPr>
                        <a:t>December</a:t>
                      </a:r>
                      <a:r>
                        <a:rPr lang="en-GB" sz="1600" baseline="0" dirty="0">
                          <a:effectLst/>
                          <a:latin typeface="+mj-lt"/>
                          <a:ea typeface="Times New Roman" panose="02020603050405020304" pitchFamily="18" charset="0"/>
                          <a:cs typeface="Times New Roman" panose="02020603050405020304" pitchFamily="18" charset="0"/>
                        </a:rPr>
                        <a:t> 2019</a:t>
                      </a:r>
                      <a:endParaRPr lang="en-GB" sz="1600" dirty="0">
                        <a:effectLst/>
                        <a:latin typeface="+mj-lt"/>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C0D9"/>
                    </a:solidFill>
                  </a:tcPr>
                </a:tc>
                <a:tc>
                  <a:txBody>
                    <a:bodyPr/>
                    <a:lstStyle/>
                    <a:p>
                      <a:pPr marL="180000" algn="l">
                        <a:lnSpc>
                          <a:spcPct val="100000"/>
                        </a:lnSpc>
                        <a:spcAft>
                          <a:spcPts val="0"/>
                        </a:spcAft>
                      </a:pPr>
                      <a:r>
                        <a:rPr lang="en-GB" sz="1600" b="0" dirty="0">
                          <a:effectLst/>
                          <a:latin typeface="+mj-lt"/>
                          <a:ea typeface="Times New Roman" panose="02020603050405020304" pitchFamily="18" charset="0"/>
                          <a:cs typeface="Times New Roman" panose="02020603050405020304" pitchFamily="18" charset="0"/>
                        </a:rPr>
                        <a:t>Survey of submissions intentions complete</a:t>
                      </a:r>
                    </a:p>
                    <a:p>
                      <a:pPr marL="180000" algn="l">
                        <a:lnSpc>
                          <a:spcPct val="100000"/>
                        </a:lnSpc>
                        <a:spcAft>
                          <a:spcPts val="0"/>
                        </a:spcAft>
                      </a:pPr>
                      <a:r>
                        <a:rPr lang="en-GB" sz="1600" b="0" dirty="0">
                          <a:effectLst/>
                          <a:latin typeface="+mj-lt"/>
                          <a:ea typeface="Times New Roman" panose="02020603050405020304" pitchFamily="18" charset="0"/>
                          <a:cs typeface="Times New Roman" panose="02020603050405020304" pitchFamily="18" charset="0"/>
                        </a:rPr>
                        <a:t>Final deadline for requests for multiple submissions, case studies requiring security clearance, and exceptions to submission for small units</a:t>
                      </a:r>
                    </a:p>
                    <a:p>
                      <a:pPr marL="180000" algn="l">
                        <a:lnSpc>
                          <a:spcPct val="100000"/>
                        </a:lnSpc>
                        <a:spcAft>
                          <a:spcPts val="0"/>
                        </a:spcAft>
                      </a:pPr>
                      <a:r>
                        <a:rPr lang="en-GB" sz="1600" b="0" dirty="0">
                          <a:effectLst/>
                          <a:latin typeface="+mj-lt"/>
                          <a:ea typeface="Times New Roman" panose="02020603050405020304" pitchFamily="18" charset="0"/>
                          <a:cs typeface="Times New Roman" panose="02020603050405020304" pitchFamily="18" charset="0"/>
                        </a:rPr>
                        <a:t>Publication of approved codes of practice</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C0D9"/>
                    </a:solidFill>
                  </a:tcPr>
                </a:tc>
                <a:extLst>
                  <a:ext uri="{0D108BD9-81ED-4DB2-BD59-A6C34878D82A}">
                    <a16:rowId xmlns:a16="http://schemas.microsoft.com/office/drawing/2014/main" val="10002"/>
                  </a:ext>
                </a:extLst>
              </a:tr>
              <a:tr h="1173076">
                <a:tc>
                  <a:txBody>
                    <a:bodyPr/>
                    <a:lstStyle/>
                    <a:p>
                      <a:pPr marL="457200" algn="l">
                        <a:lnSpc>
                          <a:spcPct val="100000"/>
                        </a:lnSpc>
                        <a:spcAft>
                          <a:spcPts val="0"/>
                        </a:spcAft>
                      </a:pPr>
                      <a:r>
                        <a:rPr lang="en-GB" sz="1600" dirty="0">
                          <a:effectLst/>
                          <a:latin typeface="+mj-lt"/>
                          <a:ea typeface="Times New Roman" panose="02020603050405020304" pitchFamily="18" charset="0"/>
                          <a:cs typeface="Times New Roman" panose="02020603050405020304" pitchFamily="18" charset="0"/>
                        </a:rPr>
                        <a:t>Early/mid</a:t>
                      </a:r>
                      <a:r>
                        <a:rPr lang="en-GB" sz="1600" baseline="0" dirty="0">
                          <a:effectLst/>
                          <a:latin typeface="+mj-lt"/>
                          <a:ea typeface="Times New Roman" panose="02020603050405020304" pitchFamily="18" charset="0"/>
                          <a:cs typeface="Times New Roman" panose="02020603050405020304" pitchFamily="18" charset="0"/>
                        </a:rPr>
                        <a:t> 2020</a:t>
                      </a:r>
                      <a:endParaRPr lang="en-GB" sz="1600" dirty="0">
                        <a:effectLst/>
                        <a:latin typeface="+mj-lt"/>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000" algn="l">
                        <a:lnSpc>
                          <a:spcPct val="100000"/>
                        </a:lnSpc>
                        <a:spcAft>
                          <a:spcPts val="0"/>
                        </a:spcAft>
                      </a:pPr>
                      <a:r>
                        <a:rPr lang="en-GB" sz="1600" dirty="0">
                          <a:effectLst/>
                          <a:latin typeface="+mj-lt"/>
                          <a:ea typeface="Times New Roman" panose="02020603050405020304" pitchFamily="18" charset="0"/>
                          <a:cs typeface="Times New Roman" panose="02020603050405020304" pitchFamily="18" charset="0"/>
                        </a:rPr>
                        <a:t>Formal release of the submission systems and technical guidance</a:t>
                      </a:r>
                    </a:p>
                    <a:p>
                      <a:pPr marL="180000" algn="l">
                        <a:lnSpc>
                          <a:spcPct val="100000"/>
                        </a:lnSpc>
                        <a:spcAft>
                          <a:spcPts val="0"/>
                        </a:spcAft>
                      </a:pPr>
                      <a:r>
                        <a:rPr lang="en-GB" sz="1600" dirty="0">
                          <a:effectLst/>
                          <a:latin typeface="+mj-lt"/>
                          <a:ea typeface="Times New Roman" panose="02020603050405020304" pitchFamily="18" charset="0"/>
                          <a:cs typeface="Times New Roman" panose="02020603050405020304" pitchFamily="18" charset="0"/>
                        </a:rPr>
                        <a:t>Invitation to HEIs to make submissions</a:t>
                      </a:r>
                    </a:p>
                    <a:p>
                      <a:pPr marL="180000" algn="l">
                        <a:lnSpc>
                          <a:spcPct val="100000"/>
                        </a:lnSpc>
                        <a:spcAft>
                          <a:spcPts val="0"/>
                        </a:spcAft>
                      </a:pPr>
                      <a:r>
                        <a:rPr lang="en-GB" sz="1600" dirty="0">
                          <a:effectLst/>
                          <a:latin typeface="+mj-lt"/>
                          <a:ea typeface="Times New Roman" panose="02020603050405020304" pitchFamily="18" charset="0"/>
                          <a:cs typeface="Times New Roman" panose="02020603050405020304" pitchFamily="18" charset="0"/>
                        </a:rPr>
                        <a:t>Appointment</a:t>
                      </a:r>
                      <a:r>
                        <a:rPr lang="en-GB" sz="1600" baseline="0" dirty="0">
                          <a:effectLst/>
                          <a:latin typeface="+mj-lt"/>
                          <a:ea typeface="Times New Roman" panose="02020603050405020304" pitchFamily="18" charset="0"/>
                          <a:cs typeface="Times New Roman" panose="02020603050405020304" pitchFamily="18" charset="0"/>
                        </a:rPr>
                        <a:t> of </a:t>
                      </a:r>
                      <a:r>
                        <a:rPr lang="en-GB" sz="1600" dirty="0">
                          <a:effectLst/>
                          <a:latin typeface="+mj-lt"/>
                          <a:ea typeface="Times New Roman" panose="02020603050405020304" pitchFamily="18" charset="0"/>
                          <a:cs typeface="Times New Roman" panose="02020603050405020304" pitchFamily="18" charset="0"/>
                        </a:rPr>
                        <a:t>panel members &amp; assessors for assessment phase </a:t>
                      </a:r>
                    </a:p>
                    <a:p>
                      <a:pPr marL="180000" algn="l">
                        <a:lnSpc>
                          <a:spcPct val="100000"/>
                        </a:lnSpc>
                        <a:spcAft>
                          <a:spcPts val="0"/>
                        </a:spcAft>
                      </a:pPr>
                      <a:r>
                        <a:rPr lang="en-GB" sz="1600" dirty="0">
                          <a:effectLst/>
                          <a:latin typeface="+mj-lt"/>
                          <a:ea typeface="Times New Roman" panose="02020603050405020304" pitchFamily="18" charset="0"/>
                          <a:cs typeface="Times New Roman" panose="02020603050405020304" pitchFamily="18" charset="0"/>
                        </a:rPr>
                        <a:t>Deadline for staff circumstances requests</a:t>
                      </a:r>
                      <a:endParaRPr lang="en-GB" sz="1600" b="1" dirty="0">
                        <a:effectLst/>
                        <a:latin typeface="+mj-lt"/>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021016">
                <a:tc>
                  <a:txBody>
                    <a:bodyPr/>
                    <a:lstStyle/>
                    <a:p>
                      <a:pPr marL="457200" algn="l">
                        <a:lnSpc>
                          <a:spcPct val="100000"/>
                        </a:lnSpc>
                        <a:spcAft>
                          <a:spcPts val="0"/>
                        </a:spcAft>
                      </a:pPr>
                      <a:r>
                        <a:rPr lang="en-GB" sz="1600" dirty="0">
                          <a:effectLst/>
                          <a:latin typeface="+mj-lt"/>
                          <a:ea typeface="Times New Roman" panose="02020603050405020304" pitchFamily="18" charset="0"/>
                          <a:cs typeface="Times New Roman" panose="02020603050405020304" pitchFamily="18" charset="0"/>
                        </a:rPr>
                        <a:t>31 July 2020</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C0D9"/>
                    </a:solidFill>
                  </a:tcPr>
                </a:tc>
                <a:tc>
                  <a:txBody>
                    <a:bodyPr/>
                    <a:lstStyle/>
                    <a:p>
                      <a:pPr marL="180000" algn="l">
                        <a:lnSpc>
                          <a:spcPct val="100000"/>
                        </a:lnSpc>
                        <a:spcAft>
                          <a:spcPts val="0"/>
                        </a:spcAft>
                      </a:pPr>
                      <a:r>
                        <a:rPr lang="en-GB" sz="1600" dirty="0">
                          <a:effectLst/>
                          <a:latin typeface="+mj-lt"/>
                          <a:ea typeface="Times New Roman" panose="02020603050405020304" pitchFamily="18" charset="0"/>
                          <a:cs typeface="Times New Roman" panose="02020603050405020304" pitchFamily="18" charset="0"/>
                        </a:rPr>
                        <a:t>Census date for staff</a:t>
                      </a:r>
                    </a:p>
                    <a:p>
                      <a:pPr marL="180000" algn="l">
                        <a:lnSpc>
                          <a:spcPct val="100000"/>
                        </a:lnSpc>
                        <a:spcAft>
                          <a:spcPts val="0"/>
                        </a:spcAft>
                      </a:pPr>
                      <a:r>
                        <a:rPr lang="en-GB" sz="1600" dirty="0">
                          <a:effectLst/>
                          <a:latin typeface="+mj-lt"/>
                          <a:ea typeface="Times New Roman" panose="02020603050405020304" pitchFamily="18" charset="0"/>
                          <a:cs typeface="Times New Roman" panose="02020603050405020304" pitchFamily="18" charset="0"/>
                        </a:rPr>
                        <a:t>End of assessment period (for impact, environment, and data about research income and research doctoral degrees awarded)</a:t>
                      </a:r>
                      <a:endParaRPr lang="en-GB" sz="1600" b="1" dirty="0">
                        <a:effectLst/>
                        <a:latin typeface="+mj-lt"/>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C0D9"/>
                    </a:solidFill>
                  </a:tcPr>
                </a:tc>
                <a:extLst>
                  <a:ext uri="{0D108BD9-81ED-4DB2-BD59-A6C34878D82A}">
                    <a16:rowId xmlns:a16="http://schemas.microsoft.com/office/drawing/2014/main" val="10004"/>
                  </a:ext>
                </a:extLst>
              </a:tr>
              <a:tr h="910006">
                <a:tc>
                  <a:txBody>
                    <a:bodyPr/>
                    <a:lstStyle/>
                    <a:p>
                      <a:pPr marL="457200" algn="l">
                        <a:lnSpc>
                          <a:spcPct val="100000"/>
                        </a:lnSpc>
                        <a:spcAft>
                          <a:spcPts val="0"/>
                        </a:spcAft>
                      </a:pPr>
                      <a:r>
                        <a:rPr lang="en-GB" sz="1600" dirty="0">
                          <a:effectLst/>
                          <a:latin typeface="+mj-lt"/>
                          <a:ea typeface="Times New Roman" panose="02020603050405020304" pitchFamily="18" charset="0"/>
                          <a:cs typeface="Times New Roman" panose="02020603050405020304" pitchFamily="18" charset="0"/>
                        </a:rPr>
                        <a:t>27 November 2020</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180000" algn="l">
                        <a:lnSpc>
                          <a:spcPct val="100000"/>
                        </a:lnSpc>
                        <a:spcAft>
                          <a:spcPts val="0"/>
                        </a:spcAft>
                      </a:pPr>
                      <a:r>
                        <a:rPr lang="en-GB" sz="1600" dirty="0">
                          <a:effectLst/>
                          <a:latin typeface="+mj-lt"/>
                          <a:ea typeface="Times New Roman" panose="02020603050405020304" pitchFamily="18" charset="0"/>
                          <a:cs typeface="Times New Roman" panose="02020603050405020304" pitchFamily="18" charset="0"/>
                        </a:rPr>
                        <a:t>Closing date for submissions</a:t>
                      </a:r>
                      <a:endParaRPr lang="en-GB" sz="1600" b="1" dirty="0">
                        <a:effectLst/>
                        <a:latin typeface="+mj-lt"/>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60945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Law Subpanel</a:t>
            </a:r>
            <a:endParaRPr lang="en-GB" dirty="0"/>
          </a:p>
        </p:txBody>
      </p:sp>
      <p:sp>
        <p:nvSpPr>
          <p:cNvPr id="4" name="Title 3">
            <a:extLst>
              <a:ext uri="{FF2B5EF4-FFF2-40B4-BE49-F238E27FC236}">
                <a16:creationId xmlns:a16="http://schemas.microsoft.com/office/drawing/2014/main" id="{6836B4F9-A2AC-45AB-B503-2297BB937813}"/>
              </a:ext>
            </a:extLst>
          </p:cNvPr>
          <p:cNvSpPr>
            <a:spLocks noGrp="1"/>
          </p:cNvSpPr>
          <p:nvPr>
            <p:ph type="title"/>
          </p:nvPr>
        </p:nvSpPr>
        <p:spPr>
          <a:xfrm>
            <a:off x="839788" y="365125"/>
            <a:ext cx="10515600" cy="823913"/>
          </a:xfrm>
        </p:spPr>
        <p:txBody>
          <a:bodyPr/>
          <a:lstStyle/>
          <a:p>
            <a:endParaRPr lang="en-GB" dirty="0"/>
          </a:p>
        </p:txBody>
      </p:sp>
      <p:sp>
        <p:nvSpPr>
          <p:cNvPr id="6" name="Text Placeholder 5">
            <a:extLst>
              <a:ext uri="{FF2B5EF4-FFF2-40B4-BE49-F238E27FC236}">
                <a16:creationId xmlns:a16="http://schemas.microsoft.com/office/drawing/2014/main" id="{A9D5EFF4-7B51-41E0-A468-3DCA290BA878}"/>
              </a:ext>
            </a:extLst>
          </p:cNvPr>
          <p:cNvSpPr>
            <a:spLocks noGrp="1"/>
          </p:cNvSpPr>
          <p:nvPr>
            <p:ph type="body" idx="1"/>
          </p:nvPr>
        </p:nvSpPr>
        <p:spPr>
          <a:xfrm>
            <a:off x="839788" y="1323474"/>
            <a:ext cx="5157787" cy="823913"/>
          </a:xfrm>
        </p:spPr>
        <p:txBody>
          <a:bodyPr/>
          <a:lstStyle/>
          <a:p>
            <a:r>
              <a:rPr lang="en-GB" dirty="0"/>
              <a:t>Criteria Setting Phase</a:t>
            </a:r>
          </a:p>
        </p:txBody>
      </p:sp>
      <p:sp>
        <p:nvSpPr>
          <p:cNvPr id="8" name="Content Placeholder 7">
            <a:extLst>
              <a:ext uri="{FF2B5EF4-FFF2-40B4-BE49-F238E27FC236}">
                <a16:creationId xmlns:a16="http://schemas.microsoft.com/office/drawing/2014/main" id="{2AB12FC4-C4E4-4154-ABC0-63A10D5685E5}"/>
              </a:ext>
            </a:extLst>
          </p:cNvPr>
          <p:cNvSpPr>
            <a:spLocks noGrp="1"/>
          </p:cNvSpPr>
          <p:nvPr>
            <p:ph sz="half" idx="2"/>
          </p:nvPr>
        </p:nvSpPr>
        <p:spPr/>
        <p:txBody>
          <a:bodyPr>
            <a:normAutofit fontScale="70000" lnSpcReduction="20000"/>
          </a:bodyPr>
          <a:lstStyle/>
          <a:p>
            <a:r>
              <a:rPr lang="en-GB" dirty="0"/>
              <a:t>Joanne Conaghan, Bristol (Chair)</a:t>
            </a:r>
          </a:p>
          <a:p>
            <a:r>
              <a:rPr lang="en-GB" dirty="0"/>
              <a:t>Iain MacNeil, Glasgow (Deputy) </a:t>
            </a:r>
          </a:p>
          <a:p>
            <a:r>
              <a:rPr lang="en-GB" dirty="0"/>
              <a:t>Rosemary Hunter, Kent</a:t>
            </a:r>
          </a:p>
          <a:p>
            <a:r>
              <a:rPr lang="en-GB" dirty="0"/>
              <a:t>David Fraser, Nottingham</a:t>
            </a:r>
          </a:p>
          <a:p>
            <a:r>
              <a:rPr lang="en-GB" dirty="0"/>
              <a:t>Adam Crawford, Leeds (IDA)</a:t>
            </a:r>
          </a:p>
          <a:p>
            <a:r>
              <a:rPr lang="en-GB" dirty="0"/>
              <a:t>Jane Holder, UCL</a:t>
            </a:r>
          </a:p>
          <a:p>
            <a:r>
              <a:rPr lang="en-GB" dirty="0"/>
              <a:t>Lucy Vickers, Oxford Brookes</a:t>
            </a:r>
          </a:p>
          <a:p>
            <a:r>
              <a:rPr lang="en-GB" dirty="0"/>
              <a:t>Omar Khan, Runnymede Trust (user)</a:t>
            </a:r>
          </a:p>
        </p:txBody>
      </p:sp>
      <p:sp>
        <p:nvSpPr>
          <p:cNvPr id="9" name="Text Placeholder 8">
            <a:extLst>
              <a:ext uri="{FF2B5EF4-FFF2-40B4-BE49-F238E27FC236}">
                <a16:creationId xmlns:a16="http://schemas.microsoft.com/office/drawing/2014/main" id="{8E6368CF-6CE2-40BB-BDA6-631346B68D97}"/>
              </a:ext>
            </a:extLst>
          </p:cNvPr>
          <p:cNvSpPr>
            <a:spLocks noGrp="1"/>
          </p:cNvSpPr>
          <p:nvPr>
            <p:ph type="body" sz="quarter" idx="3"/>
          </p:nvPr>
        </p:nvSpPr>
        <p:spPr>
          <a:xfrm>
            <a:off x="6172200" y="1323474"/>
            <a:ext cx="5183188" cy="823913"/>
          </a:xfrm>
        </p:spPr>
        <p:txBody>
          <a:bodyPr/>
          <a:lstStyle/>
          <a:p>
            <a:r>
              <a:rPr lang="en-GB" dirty="0"/>
              <a:t>Assessment Phase </a:t>
            </a:r>
          </a:p>
        </p:txBody>
      </p:sp>
      <p:sp>
        <p:nvSpPr>
          <p:cNvPr id="10" name="Content Placeholder 9">
            <a:extLst>
              <a:ext uri="{FF2B5EF4-FFF2-40B4-BE49-F238E27FC236}">
                <a16:creationId xmlns:a16="http://schemas.microsoft.com/office/drawing/2014/main" id="{D4C24DA8-1E1A-438A-970D-4E86C9C26123}"/>
              </a:ext>
            </a:extLst>
          </p:cNvPr>
          <p:cNvSpPr>
            <a:spLocks noGrp="1"/>
          </p:cNvSpPr>
          <p:nvPr>
            <p:ph sz="quarter" idx="4"/>
          </p:nvPr>
        </p:nvSpPr>
        <p:spPr>
          <a:xfrm>
            <a:off x="6172200" y="2406316"/>
            <a:ext cx="5183188" cy="3783347"/>
          </a:xfrm>
        </p:spPr>
        <p:txBody>
          <a:bodyPr>
            <a:normAutofit fontScale="70000" lnSpcReduction="20000"/>
          </a:bodyPr>
          <a:lstStyle/>
          <a:p>
            <a:r>
              <a:rPr lang="en-GB" dirty="0"/>
              <a:t>Chris Ashford, Northumbria</a:t>
            </a:r>
          </a:p>
          <a:p>
            <a:r>
              <a:rPr lang="en-GB" dirty="0"/>
              <a:t>Matthew Craven, SOAS</a:t>
            </a:r>
          </a:p>
          <a:p>
            <a:r>
              <a:rPr lang="en-GB" dirty="0"/>
              <a:t>Michael Dougan, Liverpool</a:t>
            </a:r>
          </a:p>
          <a:p>
            <a:r>
              <a:rPr lang="en-GB" dirty="0"/>
              <a:t>Adam </a:t>
            </a:r>
            <a:r>
              <a:rPr lang="en-GB" dirty="0" err="1"/>
              <a:t>Gearey</a:t>
            </a:r>
            <a:r>
              <a:rPr lang="en-GB" dirty="0"/>
              <a:t>, Birkbeck</a:t>
            </a:r>
          </a:p>
          <a:p>
            <a:r>
              <a:rPr lang="en-GB" dirty="0"/>
              <a:t>Laura MacGregor, Edinburgh</a:t>
            </a:r>
          </a:p>
          <a:p>
            <a:r>
              <a:rPr lang="en-GB" dirty="0"/>
              <a:t>Clare McGlynn, Durham</a:t>
            </a:r>
          </a:p>
          <a:p>
            <a:r>
              <a:rPr lang="en-GB" dirty="0"/>
              <a:t>Aileen </a:t>
            </a:r>
            <a:r>
              <a:rPr lang="en-GB" dirty="0" err="1"/>
              <a:t>McHarg</a:t>
            </a:r>
            <a:r>
              <a:rPr lang="en-GB" dirty="0"/>
              <a:t>, Strathclyde</a:t>
            </a:r>
          </a:p>
          <a:p>
            <a:r>
              <a:rPr lang="en-GB" dirty="0"/>
              <a:t>David </a:t>
            </a:r>
            <a:r>
              <a:rPr lang="en-GB" dirty="0" err="1"/>
              <a:t>Nelken</a:t>
            </a:r>
            <a:r>
              <a:rPr lang="en-GB" dirty="0"/>
              <a:t> Kings</a:t>
            </a:r>
          </a:p>
          <a:p>
            <a:r>
              <a:rPr lang="en-GB" dirty="0"/>
              <a:t>Suzanne Ost, Lancaster</a:t>
            </a:r>
          </a:p>
          <a:p>
            <a:r>
              <a:rPr lang="en-GB" dirty="0"/>
              <a:t>Roderick Paisley, Aberdeen</a:t>
            </a:r>
          </a:p>
          <a:p>
            <a:r>
              <a:rPr lang="en-GB" dirty="0"/>
              <a:t>Iain Ramsay, Kent</a:t>
            </a:r>
          </a:p>
        </p:txBody>
      </p:sp>
    </p:spTree>
    <p:extLst>
      <p:ext uri="{BB962C8B-B14F-4D97-AF65-F5344CB8AC3E}">
        <p14:creationId xmlns:p14="http://schemas.microsoft.com/office/powerpoint/2010/main" val="3017377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1136428" y="627564"/>
            <a:ext cx="747417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kern="1200">
                <a:solidFill>
                  <a:schemeClr val="tx1"/>
                </a:solidFill>
                <a:latin typeface="+mj-lt"/>
                <a:ea typeface="+mj-ea"/>
                <a:cs typeface="+mj-cs"/>
              </a:rPr>
              <a:t>Division of labour between Main and Sub-panel</a:t>
            </a:r>
          </a:p>
        </p:txBody>
      </p:sp>
      <p:sp>
        <p:nvSpPr>
          <p:cNvPr id="15"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DFB3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FAE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254442" y="3206006"/>
            <a:ext cx="1462088" cy="445987"/>
          </a:xfrm>
          <a:prstGeom prst="rect">
            <a:avLst/>
          </a:prstGeom>
        </p:spPr>
      </p:pic>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aphicFrame>
        <p:nvGraphicFramePr>
          <p:cNvPr id="6" name="Diagram 5"/>
          <p:cNvGraphicFramePr/>
          <p:nvPr>
            <p:extLst>
              <p:ext uri="{D42A27DB-BD31-4B8C-83A1-F6EECF244321}">
                <p14:modId xmlns:p14="http://schemas.microsoft.com/office/powerpoint/2010/main" val="345551344"/>
              </p:ext>
            </p:extLst>
          </p:nvPr>
        </p:nvGraphicFramePr>
        <p:xfrm>
          <a:off x="1136429" y="2278173"/>
          <a:ext cx="6467867" cy="345061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48115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Two Main Guidance Documents:</a:t>
            </a:r>
            <a:endParaRPr lang="en-GB" dirty="0"/>
          </a:p>
        </p:txBody>
      </p:sp>
      <p:sp>
        <p:nvSpPr>
          <p:cNvPr id="6" name="Content Placeholder 2"/>
          <p:cNvSpPr txBox="1">
            <a:spLocks/>
          </p:cNvSpPr>
          <p:nvPr/>
        </p:nvSpPr>
        <p:spPr>
          <a:xfrm>
            <a:off x="838200" y="958468"/>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
        <p:nvSpPr>
          <p:cNvPr id="7" name="Content Placeholder 2"/>
          <p:cNvSpPr txBox="1">
            <a:spLocks/>
          </p:cNvSpPr>
          <p:nvPr/>
        </p:nvSpPr>
        <p:spPr>
          <a:xfrm>
            <a:off x="895110" y="1355902"/>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a:solidFill>
                <a:srgbClr val="4D738A"/>
              </a:solidFill>
              <a:latin typeface="+mj-lt"/>
            </a:endParaRPr>
          </a:p>
        </p:txBody>
      </p:sp>
      <p:sp>
        <p:nvSpPr>
          <p:cNvPr id="4" name="Title 3">
            <a:extLst>
              <a:ext uri="{FF2B5EF4-FFF2-40B4-BE49-F238E27FC236}">
                <a16:creationId xmlns:a16="http://schemas.microsoft.com/office/drawing/2014/main" id="{1F33D7F8-E633-4245-9BD1-46E0899E0B40}"/>
              </a:ext>
            </a:extLst>
          </p:cNvPr>
          <p:cNvSpPr>
            <a:spLocks noGrp="1"/>
          </p:cNvSpPr>
          <p:nvPr>
            <p:ph type="title"/>
          </p:nvPr>
        </p:nvSpPr>
        <p:spPr>
          <a:xfrm>
            <a:off x="866655" y="397434"/>
            <a:ext cx="10458690" cy="1631663"/>
          </a:xfrm>
        </p:spPr>
        <p:txBody>
          <a:bodyPr/>
          <a:lstStyle/>
          <a:p>
            <a:r>
              <a:rPr lang="en-GB" b="1" dirty="0">
                <a:solidFill>
                  <a:schemeClr val="accent5">
                    <a:lumMod val="75000"/>
                  </a:schemeClr>
                </a:solidFill>
              </a:rPr>
              <a:t>(January 2019)</a:t>
            </a:r>
          </a:p>
        </p:txBody>
      </p:sp>
      <p:sp>
        <p:nvSpPr>
          <p:cNvPr id="9" name="Content Placeholder 8">
            <a:extLst>
              <a:ext uri="{FF2B5EF4-FFF2-40B4-BE49-F238E27FC236}">
                <a16:creationId xmlns:a16="http://schemas.microsoft.com/office/drawing/2014/main" id="{5B35ADA1-2FCD-4823-BC1E-236F5730C8E9}"/>
              </a:ext>
            </a:extLst>
          </p:cNvPr>
          <p:cNvSpPr>
            <a:spLocks noGrp="1"/>
          </p:cNvSpPr>
          <p:nvPr>
            <p:ph sz="half" idx="1"/>
          </p:nvPr>
        </p:nvSpPr>
        <p:spPr>
          <a:xfrm>
            <a:off x="838200" y="1825625"/>
            <a:ext cx="5181600" cy="4351338"/>
          </a:xfrm>
        </p:spPr>
        <p:txBody>
          <a:bodyPr/>
          <a:lstStyle/>
          <a:p>
            <a:r>
              <a:rPr lang="en-GB" b="1" dirty="0"/>
              <a:t>Guidance on Submissions (</a:t>
            </a:r>
            <a:r>
              <a:rPr lang="en-GB" b="1" dirty="0" err="1"/>
              <a:t>GoS</a:t>
            </a:r>
            <a:r>
              <a:rPr lang="en-GB" b="1" dirty="0"/>
              <a:t>)</a:t>
            </a:r>
          </a:p>
          <a:p>
            <a:r>
              <a:rPr lang="en-GB" dirty="0"/>
              <a:t>Sets out framework &amp; generic criteria for assessment</a:t>
            </a:r>
          </a:p>
          <a:p>
            <a:r>
              <a:rPr lang="en-GB" dirty="0"/>
              <a:t>Details required content of submissions</a:t>
            </a:r>
          </a:p>
          <a:p>
            <a:r>
              <a:rPr lang="en-GB" dirty="0"/>
              <a:t>Guides HEIs on policy &amp; practice re submission</a:t>
            </a:r>
          </a:p>
          <a:p>
            <a:r>
              <a:rPr lang="en-GB" dirty="0" err="1"/>
              <a:t>Eg</a:t>
            </a:r>
            <a:r>
              <a:rPr lang="en-GB" dirty="0"/>
              <a:t> Staff circumstances</a:t>
            </a:r>
          </a:p>
          <a:p>
            <a:endParaRPr lang="en-GB" dirty="0"/>
          </a:p>
          <a:p>
            <a:pPr marL="0" indent="0">
              <a:buNone/>
            </a:pPr>
            <a:endParaRPr lang="en-GB" dirty="0"/>
          </a:p>
        </p:txBody>
      </p:sp>
      <p:sp>
        <p:nvSpPr>
          <p:cNvPr id="10" name="Content Placeholder 9">
            <a:extLst>
              <a:ext uri="{FF2B5EF4-FFF2-40B4-BE49-F238E27FC236}">
                <a16:creationId xmlns:a16="http://schemas.microsoft.com/office/drawing/2014/main" id="{D9123559-E6BB-4AB3-B5F8-D8095A9D2FF9}"/>
              </a:ext>
            </a:extLst>
          </p:cNvPr>
          <p:cNvSpPr>
            <a:spLocks noGrp="1"/>
          </p:cNvSpPr>
          <p:nvPr>
            <p:ph sz="half" idx="2"/>
          </p:nvPr>
        </p:nvSpPr>
        <p:spPr>
          <a:xfrm>
            <a:off x="6172200" y="2004647"/>
            <a:ext cx="5181600" cy="4172316"/>
          </a:xfrm>
        </p:spPr>
        <p:txBody>
          <a:bodyPr/>
          <a:lstStyle/>
          <a:p>
            <a:r>
              <a:rPr lang="en-GB" b="1" dirty="0"/>
              <a:t>Panel Criteria and Working Methods (PCWM)</a:t>
            </a:r>
          </a:p>
          <a:p>
            <a:r>
              <a:rPr lang="en-GB" dirty="0"/>
              <a:t>Sets out assessment criteria &amp; working methods applied by main &amp; sub-panels</a:t>
            </a:r>
          </a:p>
          <a:p>
            <a:r>
              <a:rPr lang="en-GB" dirty="0" err="1"/>
              <a:t>Eg</a:t>
            </a:r>
            <a:r>
              <a:rPr lang="en-GB" dirty="0"/>
              <a:t> double-weighting</a:t>
            </a:r>
          </a:p>
        </p:txBody>
      </p:sp>
    </p:spTree>
    <p:extLst>
      <p:ext uri="{BB962C8B-B14F-4D97-AF65-F5344CB8AC3E}">
        <p14:creationId xmlns:p14="http://schemas.microsoft.com/office/powerpoint/2010/main" val="2063200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1136428" y="627564"/>
            <a:ext cx="747417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kern="1200">
                <a:solidFill>
                  <a:schemeClr val="tx1"/>
                </a:solidFill>
                <a:latin typeface="+mj-lt"/>
                <a:ea typeface="+mj-ea"/>
                <a:cs typeface="+mj-cs"/>
              </a:rPr>
              <a:t>Key changes since REF 2014</a:t>
            </a:r>
          </a:p>
        </p:txBody>
      </p:sp>
      <p:sp>
        <p:nvSpPr>
          <p:cNvPr id="6" name="Content Placeholder 2"/>
          <p:cNvSpPr txBox="1">
            <a:spLocks/>
          </p:cNvSpPr>
          <p:nvPr/>
        </p:nvSpPr>
        <p:spPr>
          <a:xfrm>
            <a:off x="1136429" y="2278173"/>
            <a:ext cx="6467867" cy="3450613"/>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700"/>
              <a:t>Submit </a:t>
            </a:r>
            <a:r>
              <a:rPr lang="en-US" sz="1700" b="1" i="1"/>
              <a:t>all</a:t>
            </a:r>
            <a:r>
              <a:rPr lang="en-US" sz="1700"/>
              <a:t> staff with significant responsibility for research (GOS paras 116-144)</a:t>
            </a:r>
          </a:p>
          <a:p>
            <a:r>
              <a:rPr lang="en-US" sz="1700"/>
              <a:t>Decoupling of staff from outputs = 2.5 per FTE with flexibility to submit between 1-5 outputs per individual </a:t>
            </a:r>
          </a:p>
          <a:p>
            <a:r>
              <a:rPr lang="en-US" sz="1700"/>
              <a:t>Corresponding changes in staff circumstances arrangements (GoS paras 156-201 &amp; Annex L)</a:t>
            </a:r>
          </a:p>
          <a:p>
            <a:r>
              <a:rPr lang="en-US" sz="1700"/>
              <a:t>Similarly ECRs (see later) </a:t>
            </a:r>
          </a:p>
          <a:p>
            <a:r>
              <a:rPr lang="en-US" sz="1700"/>
              <a:t>Open access requirements (mainly journal articles)</a:t>
            </a:r>
          </a:p>
          <a:p>
            <a:r>
              <a:rPr lang="en-US" sz="1700"/>
              <a:t>Additional measures to support interdisciplinary research (IDAP)</a:t>
            </a:r>
          </a:p>
          <a:p>
            <a:r>
              <a:rPr lang="en-US" sz="1700"/>
              <a:t>Broadening and deepening definitions of impact &amp; adjustment of case studies per FTE  (GOS paras 297-336)</a:t>
            </a:r>
          </a:p>
          <a:p>
            <a:pPr marL="0"/>
            <a:endParaRPr lang="en-US" sz="1700"/>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DFB3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FAE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254442" y="3206006"/>
            <a:ext cx="1462088" cy="445987"/>
          </a:xfrm>
          <a:prstGeom prst="rect">
            <a:avLst/>
          </a:prstGeom>
        </p:spPr>
      </p:pic>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32421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Key changes following 2018 </a:t>
            </a:r>
          </a:p>
          <a:p>
            <a:r>
              <a:rPr lang="en-GB" dirty="0">
                <a:solidFill>
                  <a:srgbClr val="4D738A"/>
                </a:solidFill>
                <a:latin typeface="Calibri" panose="020F0502020204030204" pitchFamily="34" charset="0"/>
                <a:cs typeface="Calibri" panose="020F0502020204030204" pitchFamily="34" charset="0"/>
              </a:rPr>
              <a:t>consultation</a:t>
            </a:r>
            <a:endParaRPr lang="en-GB" dirty="0"/>
          </a:p>
        </p:txBody>
      </p:sp>
      <p:sp>
        <p:nvSpPr>
          <p:cNvPr id="6" name="Content Placeholder 2"/>
          <p:cNvSpPr txBox="1">
            <a:spLocks/>
          </p:cNvSpPr>
          <p:nvPr/>
        </p:nvSpPr>
        <p:spPr>
          <a:xfrm>
            <a:off x="838200" y="958468"/>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
        <p:nvSpPr>
          <p:cNvPr id="4" name="Rectangle 3"/>
          <p:cNvSpPr/>
          <p:nvPr/>
        </p:nvSpPr>
        <p:spPr>
          <a:xfrm>
            <a:off x="779079" y="1574195"/>
            <a:ext cx="8619146" cy="4401205"/>
          </a:xfrm>
          <a:prstGeom prst="rect">
            <a:avLst/>
          </a:prstGeom>
        </p:spPr>
        <p:txBody>
          <a:bodyPr wrap="square">
            <a:spAutoFit/>
          </a:bodyPr>
          <a:lstStyle/>
          <a:p>
            <a:endParaRPr lang="en-GB" sz="2800" b="1" dirty="0">
              <a:solidFill>
                <a:srgbClr val="4D738A"/>
              </a:solidFill>
              <a:latin typeface="+mj-lt"/>
            </a:endParaRPr>
          </a:p>
          <a:p>
            <a:pPr marL="285750" indent="-285750">
              <a:buFont typeface="Arial" panose="020B0604020202020204" pitchFamily="34" charset="0"/>
              <a:buChar char="•"/>
            </a:pPr>
            <a:r>
              <a:rPr lang="en-GB" sz="2800" dirty="0">
                <a:solidFill>
                  <a:srgbClr val="4D738A"/>
                </a:solidFill>
                <a:latin typeface="+mj-lt"/>
              </a:rPr>
              <a:t>Research independence</a:t>
            </a:r>
          </a:p>
          <a:p>
            <a:pPr marL="285750" indent="-285750">
              <a:buFont typeface="Arial" panose="020B0604020202020204" pitchFamily="34" charset="0"/>
              <a:buChar char="•"/>
            </a:pPr>
            <a:r>
              <a:rPr lang="en-GB" sz="2800" dirty="0">
                <a:solidFill>
                  <a:srgbClr val="4D738A"/>
                </a:solidFill>
                <a:latin typeface="+mj-lt"/>
              </a:rPr>
              <a:t>Staff in non UK-based units</a:t>
            </a:r>
          </a:p>
          <a:p>
            <a:pPr marL="285750" indent="-285750">
              <a:buFont typeface="Arial" panose="020B0604020202020204" pitchFamily="34" charset="0"/>
              <a:buChar char="•"/>
            </a:pPr>
            <a:r>
              <a:rPr lang="en-GB" sz="2800" dirty="0">
                <a:solidFill>
                  <a:srgbClr val="4D738A"/>
                </a:solidFill>
                <a:latin typeface="+mj-lt"/>
              </a:rPr>
              <a:t>Co-authorship statements</a:t>
            </a:r>
          </a:p>
          <a:p>
            <a:pPr marL="285750" indent="-285750">
              <a:buFont typeface="Arial" panose="020B0604020202020204" pitchFamily="34" charset="0"/>
              <a:buChar char="•"/>
            </a:pPr>
            <a:r>
              <a:rPr lang="en-GB" sz="2800" dirty="0">
                <a:solidFill>
                  <a:srgbClr val="4D738A"/>
                </a:solidFill>
                <a:latin typeface="+mj-lt"/>
              </a:rPr>
              <a:t>Submitting co-authored outputs more than once</a:t>
            </a:r>
          </a:p>
          <a:p>
            <a:pPr marL="285750" indent="-285750">
              <a:buFont typeface="Arial" panose="020B0604020202020204" pitchFamily="34" charset="0"/>
              <a:buChar char="•"/>
            </a:pPr>
            <a:r>
              <a:rPr lang="en-GB" sz="2800" dirty="0">
                <a:solidFill>
                  <a:srgbClr val="4D738A"/>
                </a:solidFill>
                <a:latin typeface="+mj-lt"/>
              </a:rPr>
              <a:t>Version of output to be submitted</a:t>
            </a:r>
          </a:p>
          <a:p>
            <a:pPr marL="285750" indent="-285750">
              <a:buFont typeface="Arial" panose="020B0604020202020204" pitchFamily="34" charset="0"/>
              <a:buChar char="•"/>
            </a:pPr>
            <a:r>
              <a:rPr lang="en-GB" sz="2800" dirty="0">
                <a:solidFill>
                  <a:srgbClr val="4D738A"/>
                </a:solidFill>
                <a:latin typeface="+mj-lt"/>
              </a:rPr>
              <a:t>Double weighting</a:t>
            </a:r>
          </a:p>
          <a:p>
            <a:pPr marL="285750" indent="-285750">
              <a:buFont typeface="Arial" panose="020B0604020202020204" pitchFamily="34" charset="0"/>
              <a:buChar char="•"/>
            </a:pPr>
            <a:r>
              <a:rPr lang="en-GB" sz="2800" dirty="0">
                <a:solidFill>
                  <a:srgbClr val="4D738A"/>
                </a:solidFill>
                <a:latin typeface="+mj-lt"/>
              </a:rPr>
              <a:t>Continued impact case studies</a:t>
            </a:r>
          </a:p>
          <a:p>
            <a:pPr marL="285750" indent="-285750">
              <a:buFont typeface="Arial" panose="020B0604020202020204" pitchFamily="34" charset="0"/>
              <a:buChar char="•"/>
            </a:pPr>
            <a:r>
              <a:rPr lang="en-GB" sz="2800" dirty="0">
                <a:solidFill>
                  <a:srgbClr val="4D738A"/>
                </a:solidFill>
                <a:latin typeface="+mj-lt"/>
              </a:rPr>
              <a:t>Increased focus on equality and diversity in environment</a:t>
            </a:r>
          </a:p>
          <a:p>
            <a:pPr marL="342900" indent="-342900">
              <a:buFont typeface="Arial" panose="020B0604020202020204" pitchFamily="34" charset="0"/>
              <a:buChar char="•"/>
            </a:pPr>
            <a:endParaRPr lang="en-GB" sz="2800" dirty="0">
              <a:solidFill>
                <a:srgbClr val="4D738A"/>
              </a:solidFill>
              <a:latin typeface="+mj-lt"/>
            </a:endParaRPr>
          </a:p>
        </p:txBody>
      </p:sp>
      <p:pic>
        <p:nvPicPr>
          <p:cNvPr id="8" name="Picture 7"/>
          <p:cNvPicPr>
            <a:picLocks noChangeAspect="1"/>
          </p:cNvPicPr>
          <p:nvPr/>
        </p:nvPicPr>
        <p:blipFill>
          <a:blip r:embed="rId4"/>
          <a:stretch>
            <a:fillRect/>
          </a:stretch>
        </p:blipFill>
        <p:spPr>
          <a:xfrm>
            <a:off x="9576025" y="1286634"/>
            <a:ext cx="1834685" cy="2559070"/>
          </a:xfrm>
          <a:prstGeom prst="rect">
            <a:avLst/>
          </a:prstGeom>
        </p:spPr>
      </p:pic>
    </p:spTree>
    <p:extLst>
      <p:ext uri="{BB962C8B-B14F-4D97-AF65-F5344CB8AC3E}">
        <p14:creationId xmlns:p14="http://schemas.microsoft.com/office/powerpoint/2010/main" val="1231815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Independent researchers</a:t>
            </a:r>
            <a:endParaRPr lang="en-GB" dirty="0"/>
          </a:p>
        </p:txBody>
      </p:sp>
      <p:sp>
        <p:nvSpPr>
          <p:cNvPr id="6" name="Content Placeholder 2"/>
          <p:cNvSpPr txBox="1">
            <a:spLocks/>
          </p:cNvSpPr>
          <p:nvPr/>
        </p:nvSpPr>
        <p:spPr>
          <a:xfrm>
            <a:off x="838200" y="958468"/>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solidFill>
                  <a:srgbClr val="4D738A"/>
                </a:solidFill>
                <a:latin typeface="+mj-lt"/>
              </a:rPr>
              <a:t>‘An individual who undertakes self-directed research, rather than carrying out another individual’s research programme’</a:t>
            </a:r>
          </a:p>
          <a:p>
            <a:r>
              <a:rPr lang="en-GB" sz="2400" dirty="0">
                <a:solidFill>
                  <a:srgbClr val="4D738A"/>
                </a:solidFill>
                <a:latin typeface="+mj-lt"/>
              </a:rPr>
              <a:t>Research assistants / associates not normally eligible</a:t>
            </a:r>
          </a:p>
          <a:p>
            <a:r>
              <a:rPr lang="en-GB" sz="2400" dirty="0">
                <a:solidFill>
                  <a:srgbClr val="4D738A"/>
                </a:solidFill>
                <a:latin typeface="+mj-lt"/>
              </a:rPr>
              <a:t>GOS includes generic indicators, including: </a:t>
            </a:r>
          </a:p>
          <a:p>
            <a:pPr lvl="1"/>
            <a:r>
              <a:rPr lang="en-GB" sz="2000" dirty="0">
                <a:solidFill>
                  <a:srgbClr val="4D738A"/>
                </a:solidFill>
                <a:latin typeface="+mj-lt"/>
              </a:rPr>
              <a:t>Being named as principal investigator </a:t>
            </a:r>
          </a:p>
          <a:p>
            <a:pPr lvl="1"/>
            <a:r>
              <a:rPr lang="en-GB" sz="2000" dirty="0">
                <a:solidFill>
                  <a:srgbClr val="4D738A"/>
                </a:solidFill>
                <a:latin typeface="+mj-lt"/>
              </a:rPr>
              <a:t>Holding an independently won, competitively awarded fellowship where research independence is a requirement. (List at </a:t>
            </a:r>
            <a:r>
              <a:rPr lang="en-GB" sz="2000" dirty="0">
                <a:solidFill>
                  <a:srgbClr val="4D738A"/>
                </a:solidFill>
                <a:latin typeface="+mj-lt"/>
                <a:hlinkClick r:id="rId4"/>
              </a:rPr>
              <a:t>www.ref.ac.uk/guidance</a:t>
            </a:r>
            <a:r>
              <a:rPr lang="en-GB" sz="2000" dirty="0">
                <a:solidFill>
                  <a:srgbClr val="4D738A"/>
                </a:solidFill>
                <a:latin typeface="+mj-lt"/>
              </a:rPr>
              <a:t>) </a:t>
            </a:r>
          </a:p>
          <a:p>
            <a:pPr lvl="1"/>
            <a:r>
              <a:rPr lang="en-GB" sz="2000" dirty="0">
                <a:solidFill>
                  <a:srgbClr val="4D738A"/>
                </a:solidFill>
                <a:latin typeface="+mj-lt"/>
              </a:rPr>
              <a:t>Leading a research group or a substantial or specialised work package.</a:t>
            </a:r>
          </a:p>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pic>
        <p:nvPicPr>
          <p:cNvPr id="7" name="Picture 6"/>
          <p:cNvPicPr>
            <a:picLocks noChangeAspect="1"/>
          </p:cNvPicPr>
          <p:nvPr/>
        </p:nvPicPr>
        <p:blipFill rotWithShape="1">
          <a:blip r:embed="rId5"/>
          <a:srcRect t="9900" b="10708"/>
          <a:stretch/>
        </p:blipFill>
        <p:spPr>
          <a:xfrm>
            <a:off x="2084991" y="3935174"/>
            <a:ext cx="7405851" cy="2717873"/>
          </a:xfrm>
          <a:prstGeom prst="rect">
            <a:avLst/>
          </a:prstGeom>
        </p:spPr>
      </p:pic>
    </p:spTree>
    <p:extLst>
      <p:ext uri="{BB962C8B-B14F-4D97-AF65-F5344CB8AC3E}">
        <p14:creationId xmlns:p14="http://schemas.microsoft.com/office/powerpoint/2010/main" val="23509642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2490</Words>
  <Application>Microsoft Office PowerPoint</Application>
  <PresentationFormat>Widescreen</PresentationFormat>
  <Paragraphs>269</Paragraphs>
  <Slides>29</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(January 2019)</vt:lpstr>
      <vt:lpstr>PowerPoint Presentation</vt:lpstr>
      <vt:lpstr>PowerPoint Presentation</vt:lpstr>
      <vt:lpstr>PowerPoint Presentation</vt:lpstr>
      <vt:lpstr>ECRs (GoS paras 146-149 &amp; Annex L)</vt:lpstr>
      <vt:lpstr>Permitted Reduction in outputs for ECRs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Joanne Conaghan</dc:creator>
  <cp:lastModifiedBy>Rosa Bladon</cp:lastModifiedBy>
  <cp:revision>1</cp:revision>
  <dcterms:created xsi:type="dcterms:W3CDTF">2019-09-03T10:43:19Z</dcterms:created>
  <dcterms:modified xsi:type="dcterms:W3CDTF">2019-09-03T12:16:35Z</dcterms:modified>
</cp:coreProperties>
</file>